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</p:sldIdLst>
  <p:sldSz cx="9144000" cy="5143500" type="screen16x9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0100EB52-A7DE-4258-BEE3-D924EF468097}">
          <p14:sldIdLst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</p14:sldIdLst>
        </p14:section>
        <p14:section name="Sekcia bez názvu" id="{35C4380E-1FEA-4553-8E63-B11ADFF0A66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bkovičová Ivona" initials="BI" lastIdx="6" clrIdx="0">
    <p:extLst>
      <p:ext uri="{19B8F6BF-5375-455C-9EA6-DF929625EA0E}">
        <p15:presenceInfo xmlns:p15="http://schemas.microsoft.com/office/powerpoint/2012/main" userId="S-1-5-21-1334790120-1906902926-1541874228-124482" providerId="AD"/>
      </p:ext>
    </p:extLst>
  </p:cmAuthor>
  <p:cmAuthor id="2" name="Gondeková Simona" initials="GS" lastIdx="6" clrIdx="1">
    <p:extLst>
      <p:ext uri="{19B8F6BF-5375-455C-9EA6-DF929625EA0E}">
        <p15:presenceInfo xmlns:p15="http://schemas.microsoft.com/office/powerpoint/2012/main" userId="S-1-5-21-1334790120-1906902926-1541874228-1834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8C78"/>
    <a:srgbClr val="595959"/>
    <a:srgbClr val="00703C"/>
    <a:srgbClr val="96A0AA"/>
    <a:srgbClr val="2C8C7B"/>
    <a:srgbClr val="324650"/>
    <a:srgbClr val="14645A"/>
    <a:srgbClr val="2F444E"/>
    <a:srgbClr val="166457"/>
    <a:srgbClr val="98A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0839" autoAdjust="0"/>
  </p:normalViewPr>
  <p:slideViewPr>
    <p:cSldViewPr>
      <p:cViewPr varScale="1">
        <p:scale>
          <a:sx n="150" d="100"/>
          <a:sy n="150" d="100"/>
        </p:scale>
        <p:origin x="67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F1E24-80A3-4C4E-8456-94B6AF304A98}" type="datetimeFigureOut">
              <a:rPr lang="sk-SK" smtClean="0"/>
              <a:t>30. 4. 2021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BEDDF-0737-4F40-BB09-65790BDF94F5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1848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8A942-0137-466A-8459-9C4553B5D68A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5630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8A942-0137-466A-8459-9C4553B5D68A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749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4443958"/>
            <a:chOff x="0" y="0"/>
            <a:chExt cx="9144000" cy="4443958"/>
          </a:xfrm>
          <a:solidFill>
            <a:srgbClr val="96A0AA"/>
          </a:solidFill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3999" cy="28597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9" name="Right Triangle 8"/>
            <p:cNvSpPr/>
            <p:nvPr/>
          </p:nvSpPr>
          <p:spPr>
            <a:xfrm rot="5400000">
              <a:off x="3779912" y="-920130"/>
              <a:ext cx="1584176" cy="9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</p:grpSp>
      <p:pic>
        <p:nvPicPr>
          <p:cNvPr id="10" name="Picture 9" descr="Bank_of_logo_black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58255" y="4642025"/>
            <a:ext cx="1800200" cy="164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3388" y="353150"/>
            <a:ext cx="8525075" cy="1354504"/>
          </a:xfrm>
        </p:spPr>
        <p:txBody>
          <a:bodyPr anchor="ctr">
            <a:normAutofit/>
          </a:bodyPr>
          <a:lstStyle>
            <a:lvl1pPr algn="l">
              <a:defRPr sz="4000" cap="all" baseline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7652" y="2022982"/>
            <a:ext cx="8530811" cy="40475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/>
              <a:t>Location and date</a:t>
            </a:r>
          </a:p>
        </p:txBody>
      </p:sp>
      <p:pic>
        <p:nvPicPr>
          <p:cNvPr id="5" name="Picture 4" descr="vub-leasin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352" y="4501494"/>
            <a:ext cx="1584176" cy="3313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&amp;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51520" y="4083918"/>
            <a:ext cx="2785734" cy="86409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60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sk-SK" dirty="0"/>
              <a:t>Caption for the image. Nedd volescia dita conseque nonsecus enihilitae vera.</a:t>
            </a:r>
            <a:r>
              <a:rPr lang="sk-SK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356742" y="1491630"/>
            <a:ext cx="2566800" cy="2566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158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r>
              <a:rPr lang="sk-SK" dirty="0"/>
              <a:t>to insert an image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43188" y="98766"/>
            <a:ext cx="8649292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56742" y="1131590"/>
            <a:ext cx="8426456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14"/>
          <p:cNvSpPr>
            <a:spLocks noGrp="1"/>
          </p:cNvSpPr>
          <p:nvPr>
            <p:ph type="pic" sz="quarter" idx="14" hasCustomPrompt="1"/>
          </p:nvPr>
        </p:nvSpPr>
        <p:spPr>
          <a:xfrm>
            <a:off x="3286570" y="1491630"/>
            <a:ext cx="2566800" cy="2566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158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r>
              <a:rPr lang="sk-SK" dirty="0"/>
              <a:t>to insert an image</a:t>
            </a:r>
          </a:p>
        </p:txBody>
      </p:sp>
      <p:sp>
        <p:nvSpPr>
          <p:cNvPr id="11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16398" y="1491630"/>
            <a:ext cx="2566800" cy="25668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158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r>
              <a:rPr lang="sk-SK" dirty="0"/>
              <a:t>to insert an image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180098" y="4083918"/>
            <a:ext cx="2785734" cy="86409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60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sk-SK" dirty="0"/>
              <a:t>Caption for the image. Nedd volescia dita conseque nonsecus enihilitae vera.</a:t>
            </a:r>
            <a:r>
              <a:rPr lang="sk-SK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6128518" y="4083918"/>
            <a:ext cx="2785734" cy="864096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Tx/>
              <a:buNone/>
              <a:defRPr sz="160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sk-SK" dirty="0"/>
              <a:t>Caption for the image. Nedd volescia dita conseque nonsecus enihilitae vera.</a:t>
            </a:r>
            <a:r>
              <a:rPr lang="sk-SK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500000" cy="24984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645100"/>
            <a:ext cx="4500000" cy="24984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4" hasCustomPrompt="1"/>
          </p:nvPr>
        </p:nvSpPr>
        <p:spPr>
          <a:xfrm>
            <a:off x="4644000" y="0"/>
            <a:ext cx="4500000" cy="24984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  <p:sp>
        <p:nvSpPr>
          <p:cNvPr id="9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4644000" y="2645100"/>
            <a:ext cx="4500000" cy="24984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on orange">
    <p:bg>
      <p:bgPr>
        <a:solidFill>
          <a:srgbClr val="EC64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5143500"/>
          </a:xfrm>
          <a:solidFill>
            <a:srgbClr val="96A0AA"/>
          </a:solidFill>
        </p:spPr>
        <p:txBody>
          <a:bodyPr lIns="360000" tIns="360000" rIns="360000" bIns="36000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cap="none" baseline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Caption. Ne volescia dita conseque nonsecus enihilitae vera cus et moluptiure maximus.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aption o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to insert an image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715766"/>
            <a:ext cx="9144000" cy="1224136"/>
          </a:xfrm>
        </p:spPr>
        <p:txBody>
          <a:bodyPr>
            <a:normAutofit/>
          </a:bodyPr>
          <a:lstStyle>
            <a:lvl1pPr algn="ctr">
              <a:defRPr sz="4800" cap="all" baseline="0">
                <a:solidFill>
                  <a:schemeClr val="bg1"/>
                </a:solidFill>
                <a:effectLst>
                  <a:outerShdw blurRad="1270000" dir="2700000" algn="tl" rotWithShape="0">
                    <a:prstClr val="black">
                      <a:alpha val="30000"/>
                    </a:prstClr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sk-SK" dirty="0"/>
              <a:t>short caption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caption o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to insert an image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715766"/>
            <a:ext cx="9144000" cy="936104"/>
          </a:xfrm>
          <a:solidFill>
            <a:srgbClr val="000000">
              <a:alpha val="34902"/>
            </a:srgbClr>
          </a:solidFill>
        </p:spPr>
        <p:txBody>
          <a:bodyPr>
            <a:normAutofit/>
          </a:bodyPr>
          <a:lstStyle>
            <a:lvl1pPr algn="ctr">
              <a:defRPr sz="1800" cap="none" baseline="0"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Long caption. Ne volescia dita conseque nonsecus enihilitae vera cus et moluptiure maximus. Ne volescia dita conseque nonsecus.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rgbClr val="96A0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1"/>
          <p:cNvGrpSpPr/>
          <p:nvPr userDrawn="1"/>
        </p:nvGrpSpPr>
        <p:grpSpPr>
          <a:xfrm>
            <a:off x="0" y="0"/>
            <a:ext cx="9144000" cy="4443958"/>
            <a:chOff x="0" y="0"/>
            <a:chExt cx="9144000" cy="4443958"/>
          </a:xfrm>
          <a:solidFill>
            <a:schemeClr val="bg1"/>
          </a:solidFill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3999" cy="28597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3779912" y="-920130"/>
              <a:ext cx="1584176" cy="9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</p:grpSp>
      <p:pic>
        <p:nvPicPr>
          <p:cNvPr id="9" name="Picture 8" descr="Bank_of_logo_black.png"/>
          <p:cNvPicPr>
            <a:picLocks noChangeAspect="1"/>
          </p:cNvPicPr>
          <p:nvPr userDrawn="1"/>
        </p:nvPicPr>
        <p:blipFill>
          <a:blip r:embed="rId2" cstate="screen">
            <a:lum bright="100000"/>
          </a:blip>
          <a:stretch>
            <a:fillRect/>
          </a:stretch>
        </p:blipFill>
        <p:spPr>
          <a:xfrm>
            <a:off x="358255" y="4642025"/>
            <a:ext cx="1800200" cy="164712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54588" y="411510"/>
            <a:ext cx="8493876" cy="2880320"/>
          </a:xfrm>
        </p:spPr>
        <p:txBody>
          <a:bodyPr>
            <a:normAutofit/>
          </a:bodyPr>
          <a:lstStyle>
            <a:lvl1pPr algn="l">
              <a:defRPr sz="4000" cap="all" baseline="0">
                <a:solidFill>
                  <a:srgbClr val="595959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Thank you slide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352" y="4501494"/>
            <a:ext cx="1584176" cy="3313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>
            <a:spLocks noGrp="1"/>
          </p:cNvSpPr>
          <p:nvPr>
            <p:ph type="title" hasCustomPrompt="1"/>
          </p:nvPr>
        </p:nvSpPr>
        <p:spPr>
          <a:xfrm>
            <a:off x="4814214" y="98766"/>
            <a:ext cx="4150273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Agenda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4929188" y="1131590"/>
            <a:ext cx="3854010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827371" y="1415993"/>
            <a:ext cx="4137117" cy="3532021"/>
          </a:xfrm>
        </p:spPr>
        <p:txBody>
          <a:bodyPr>
            <a:noAutofit/>
          </a:bodyPr>
          <a:lstStyle>
            <a:lvl1pPr marL="274638" indent="-274638"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k-SK" dirty="0"/>
              <a:t>Introduction</a:t>
            </a:r>
          </a:p>
          <a:p>
            <a:pPr lvl="0"/>
            <a:r>
              <a:rPr lang="sk-SK" dirty="0"/>
              <a:t>First section</a:t>
            </a:r>
          </a:p>
          <a:p>
            <a:pPr lvl="0"/>
            <a:r>
              <a:rPr lang="sk-SK" dirty="0"/>
              <a:t>Second section</a:t>
            </a:r>
          </a:p>
          <a:p>
            <a:pPr lvl="0"/>
            <a:r>
              <a:rPr lang="sk-SK" dirty="0"/>
              <a:t>Third section</a:t>
            </a:r>
          </a:p>
          <a:p>
            <a:pPr lvl="0"/>
            <a:r>
              <a:rPr lang="sk-SK" dirty="0"/>
              <a:t>Summary</a:t>
            </a:r>
            <a:endParaRPr lang="en-US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571901" cy="51435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4443958"/>
            <a:chOff x="0" y="0"/>
            <a:chExt cx="9144000" cy="4443958"/>
          </a:xfrm>
          <a:solidFill>
            <a:srgbClr val="96A0AA"/>
          </a:solidFill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3999" cy="28597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9" name="Right Triangle 8"/>
            <p:cNvSpPr/>
            <p:nvPr/>
          </p:nvSpPr>
          <p:spPr>
            <a:xfrm rot="5400000">
              <a:off x="3779912" y="-920130"/>
              <a:ext cx="1584176" cy="914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</p:grp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95536" y="411510"/>
            <a:ext cx="8280920" cy="2952328"/>
          </a:xfrm>
        </p:spPr>
        <p:txBody>
          <a:bodyPr anchor="ctr">
            <a:noAutofit/>
          </a:bodyPr>
          <a:lstStyle>
            <a:lvl1pPr algn="l">
              <a:defRPr sz="4800" b="1" cap="all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section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188" y="98766"/>
            <a:ext cx="8649292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56742" y="1131590"/>
            <a:ext cx="8426456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55531" y="1419622"/>
            <a:ext cx="8636949" cy="3456384"/>
          </a:xfrm>
        </p:spPr>
        <p:txBody>
          <a:bodyPr>
            <a:noAutofit/>
          </a:bodyPr>
          <a:lstStyle>
            <a:lvl1pPr marL="274638" indent="-274638"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4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188" y="98766"/>
            <a:ext cx="8649292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56742" y="1131590"/>
            <a:ext cx="8426456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55531" y="1419622"/>
            <a:ext cx="4172453" cy="3456384"/>
          </a:xfrm>
        </p:spPr>
        <p:txBody>
          <a:bodyPr>
            <a:noAutofit/>
          </a:bodyPr>
          <a:lstStyle>
            <a:lvl1pPr marL="274638" indent="-274638"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4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716016" y="1419622"/>
            <a:ext cx="4172453" cy="3456384"/>
          </a:xfrm>
        </p:spPr>
        <p:txBody>
          <a:bodyPr>
            <a:noAutofit/>
          </a:bodyPr>
          <a:lstStyle>
            <a:lvl1pPr marL="274638" indent="-274638"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sz="18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4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188" y="98766"/>
            <a:ext cx="8649292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56742" y="1131590"/>
            <a:ext cx="8426456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444208" y="1419622"/>
            <a:ext cx="2444261" cy="345638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6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323528" y="1275607"/>
            <a:ext cx="6048672" cy="3600400"/>
          </a:xfrm>
        </p:spPr>
        <p:txBody>
          <a:bodyPr anchor="ctr">
            <a:normAutofit/>
          </a:bodyPr>
          <a:lstStyle>
            <a:lvl1pPr marL="180975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he icon        to add a graph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188" y="98766"/>
            <a:ext cx="8649292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56742" y="1131590"/>
            <a:ext cx="8426456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able Placeholder 6"/>
          <p:cNvSpPr>
            <a:spLocks noGrp="1"/>
          </p:cNvSpPr>
          <p:nvPr>
            <p:ph type="tbl" sz="quarter" idx="14" hasCustomPrompt="1"/>
          </p:nvPr>
        </p:nvSpPr>
        <p:spPr>
          <a:xfrm>
            <a:off x="372956" y="1491630"/>
            <a:ext cx="8412698" cy="3312368"/>
          </a:xfrm>
        </p:spPr>
        <p:txBody>
          <a:bodyPr anchor="ctr">
            <a:normAutofit/>
          </a:bodyPr>
          <a:lstStyle>
            <a:lvl1pPr marL="185738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 to insert a table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14214" y="98766"/>
            <a:ext cx="4150273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929188" y="1131590"/>
            <a:ext cx="3854010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571901" cy="51435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827371" y="1415993"/>
            <a:ext cx="4137117" cy="3532021"/>
          </a:xfrm>
        </p:spPr>
        <p:txBody>
          <a:bodyPr>
            <a:noAutofit/>
          </a:bodyPr>
          <a:lstStyle>
            <a:lvl1pPr marL="274638" indent="-274638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6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k-SK" dirty="0"/>
              <a:t>Click to edit Master text styles 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14214" y="98766"/>
            <a:ext cx="4150273" cy="960816"/>
          </a:xfrm>
        </p:spPr>
        <p:txBody>
          <a:bodyPr>
            <a:normAutofit/>
          </a:bodyPr>
          <a:lstStyle>
            <a:lvl1pPr algn="l">
              <a:defRPr sz="2800" cap="all" baseline="0">
                <a:solidFill>
                  <a:srgbClr val="288C78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929188" y="1131590"/>
            <a:ext cx="3854010" cy="0"/>
          </a:xfrm>
          <a:prstGeom prst="line">
            <a:avLst/>
          </a:prstGeom>
          <a:ln w="38100">
            <a:solidFill>
              <a:srgbClr val="96A0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4571901" cy="2395538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755579"/>
            <a:ext cx="4571901" cy="2387921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>
            <a:lvl1pPr marL="452438" indent="0" algn="ctr">
              <a:buNone/>
              <a:tabLst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/>
              <a:t>Click the icon        to insert an image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827371" y="1415993"/>
            <a:ext cx="4137117" cy="3532021"/>
          </a:xfrm>
        </p:spPr>
        <p:txBody>
          <a:bodyPr>
            <a:noAutofit/>
          </a:bodyPr>
          <a:lstStyle>
            <a:lvl1pPr marL="274638" indent="-274638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60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k-SK" dirty="0"/>
              <a:t>Click to edit Master text styles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90FC-9C6C-4C6B-AF47-85550061DB44}" type="datetimeFigureOut">
              <a:rPr lang="sk-SK" smtClean="0"/>
              <a:pPr/>
              <a:t>30. 4. 2021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A350-329B-4D24-AE9D-7BE659DDBC88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1" r:id="rId3"/>
    <p:sldLayoutId id="2147483650" r:id="rId4"/>
    <p:sldLayoutId id="2147483660" r:id="rId5"/>
    <p:sldLayoutId id="2147483664" r:id="rId6"/>
    <p:sldLayoutId id="2147483668" r:id="rId7"/>
    <p:sldLayoutId id="2147483661" r:id="rId8"/>
    <p:sldLayoutId id="2147483665" r:id="rId9"/>
    <p:sldLayoutId id="2147483666" r:id="rId10"/>
    <p:sldLayoutId id="2147483667" r:id="rId11"/>
    <p:sldLayoutId id="2147483662" r:id="rId12"/>
    <p:sldLayoutId id="2147483655" r:id="rId13"/>
    <p:sldLayoutId id="2147483663" r:id="rId14"/>
    <p:sldLayoutId id="2147483654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ubleasing.sk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jpeg"/><Relationship Id="rId7" Type="http://schemas.openxmlformats.org/officeDocument/2006/relationships/hyperlink" Target="https://www.vubleasing.sk/o-spolocnosti/kontakty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hyperlink" Target="mailto:obchod@vubleasing.sk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://www.vubleasing.sk/" TargetMode="External"/><Relationship Id="rId4" Type="http://schemas.openxmlformats.org/officeDocument/2006/relationships/image" Target="../media/image9.jpe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23839" y="352425"/>
            <a:ext cx="8380610" cy="2363341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sk-SK" sz="2200" dirty="0"/>
            </a:br>
            <a:r>
              <a:rPr lang="sk-SK" sz="2200" dirty="0"/>
              <a:t>#SPOLUTOZVLÁDNEME</a:t>
            </a:r>
            <a:br>
              <a:rPr lang="sk-SK" sz="2200" dirty="0"/>
            </a:br>
            <a:br>
              <a:rPr lang="sk-SK" dirty="0"/>
            </a:br>
            <a:r>
              <a:rPr lang="sk-SK" sz="3100" dirty="0"/>
              <a:t>AKTUÁLNE INFORMÁCIE </a:t>
            </a:r>
            <a:br>
              <a:rPr lang="sk-SK" sz="3100" dirty="0"/>
            </a:br>
            <a:r>
              <a:rPr lang="sk-SK" sz="3100" dirty="0"/>
              <a:t>PRE ČLENOV </a:t>
            </a:r>
            <a:r>
              <a:rPr lang="sk-SK" sz="3200" dirty="0"/>
              <a:t>SLOVENSKEJ LEKÁRSKEJ KOMORY</a:t>
            </a:r>
            <a:endParaRPr lang="sk-SK" sz="3100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95176" y="3147814"/>
            <a:ext cx="8531225" cy="432048"/>
          </a:xfrm>
        </p:spPr>
        <p:txBody>
          <a:bodyPr>
            <a:normAutofit/>
          </a:bodyPr>
          <a:lstStyle/>
          <a:p>
            <a:r>
              <a:rPr lang="sk-SK" altLang="sk-SK" dirty="0">
                <a:latin typeface="Arial" charset="0"/>
                <a:cs typeface="Arial" charset="0"/>
              </a:rPr>
              <a:t>Máj 2021</a:t>
            </a:r>
          </a:p>
        </p:txBody>
      </p:sp>
    </p:spTree>
    <p:extLst>
      <p:ext uri="{BB962C8B-B14F-4D97-AF65-F5344CB8AC3E}">
        <p14:creationId xmlns:p14="http://schemas.microsoft.com/office/powerpoint/2010/main" val="308645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ĎAKUJEME VÁM ZA SKVELÚ SPOLUPRÁCU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>
                <a:solidFill>
                  <a:srgbClr val="288C78"/>
                </a:solidFill>
              </a:rPr>
              <a:t>Aktuálna situácia lekárov na Slovensku, ktorá vznikla v súvislosti so šírením ochorenia COVID19, nám nie je ľahostajná.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Veľmi si vážime spoluprácu s Vašou komorou, plne chápeme danú situáciu a uvedomujeme si aj jej dopad na všetkých členov Slovenskej lekárskej komory. Práve preto </a:t>
            </a:r>
            <a:r>
              <a:rPr lang="sk-SK" b="1" dirty="0">
                <a:solidFill>
                  <a:srgbClr val="288C78"/>
                </a:solidFill>
              </a:rPr>
              <a:t>ponúkame pomocnú ruku tým, že sme si pre Vás pripravili jednoduchý postup odloženia splátok. </a:t>
            </a:r>
          </a:p>
          <a:p>
            <a:pPr marL="0" indent="0">
              <a:buNone/>
            </a:pPr>
            <a:r>
              <a:rPr lang="sk-SK" b="1" dirty="0"/>
              <a:t>Každý deň sú Vám zároveň k dispozícii naši zamestnanci, ktorí sú pripravení individuálne riešiť akúkoľvek Vašu požiadavku.</a:t>
            </a:r>
          </a:p>
        </p:txBody>
      </p:sp>
    </p:spTree>
    <p:extLst>
      <p:ext uri="{BB962C8B-B14F-4D97-AF65-F5344CB8AC3E}">
        <p14:creationId xmlns:p14="http://schemas.microsoft.com/office/powerpoint/2010/main" val="135346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altLang="sk-SK" dirty="0"/>
            </a:br>
            <a:r>
              <a:rPr lang="sk-SK" altLang="sk-SK" dirty="0"/>
              <a:t>Opatrenia v súvislosti s pandémiou ochorenia COVID 19</a:t>
            </a:r>
            <a:br>
              <a:rPr lang="sk-SK" altLang="sk-SK" dirty="0"/>
            </a:br>
            <a:endParaRPr lang="sk-SK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>
                <a:solidFill>
                  <a:srgbClr val="288C78"/>
                </a:solidFill>
              </a:rPr>
              <a:t>ODKLAD SPLÁTOK AŽ NA 6 MESIACOV</a:t>
            </a:r>
          </a:p>
          <a:p>
            <a:r>
              <a:rPr lang="sk-SK" b="1" dirty="0"/>
              <a:t>V prípade záujmu člena SLK o odklad splátok je potrebné vyplniť online formulár k žiadosti o odklad splátok, ktorý nájde na našej webovej stránke </a:t>
            </a:r>
            <a:r>
              <a:rPr lang="sk-SK" b="1" dirty="0">
                <a:hlinkClick r:id="rId2"/>
              </a:rPr>
              <a:t>www.vubleasing.sk</a:t>
            </a:r>
            <a:r>
              <a:rPr lang="sk-SK" b="1" dirty="0"/>
              <a:t>.</a:t>
            </a:r>
            <a:endParaRPr lang="sk-SK" dirty="0"/>
          </a:p>
          <a:p>
            <a:r>
              <a:rPr lang="sk-SK" dirty="0"/>
              <a:t>Žiadosť môže vyplniť každý člen komory za jednu alebo aj viac zmlúv, ktoré má aktívne. Ak má člen komory aktívnych viac zmlúv, v žiadosti je potrebné uviesť jednu aj s dátumom jej uzatvorenia a doplniť informáciu, že sa žiadosť týka všetkých aktívnych zmlúv.</a:t>
            </a:r>
          </a:p>
          <a:p>
            <a:r>
              <a:rPr lang="sk-SK" b="1" dirty="0"/>
              <a:t>O maximálny odklad na 6 mesiacov môže každý člen komory požiadať jednorazovo alebo na dvakrát (1- 3mesiace + 1- 3 mesiace) s tým, že o rovnaký počet mesiacov sa mu predĺži aj splácanie. 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b="1" dirty="0">
              <a:solidFill>
                <a:srgbClr val="EC6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9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8" y="98425"/>
            <a:ext cx="8650287" cy="960438"/>
          </a:xfrm>
        </p:spPr>
        <p:txBody>
          <a:bodyPr rtlCol="0"/>
          <a:lstStyle/>
          <a:p>
            <a:pPr>
              <a:defRPr/>
            </a:pPr>
            <a:r>
              <a:rPr lang="sk-SK" dirty="0"/>
              <a:t>AJ NAĎALEJ PLATÍ, ŽE...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42888" y="1203598"/>
            <a:ext cx="8718228" cy="719137"/>
          </a:xfrm>
        </p:spPr>
        <p:txBody>
          <a:bodyPr rtlCol="0"/>
          <a:lstStyle/>
          <a:p>
            <a:pPr marL="0" indent="0" eaLnBrk="1" fontAlgn="auto" hangingPunct="1">
              <a:lnSpc>
                <a:spcPct val="150000"/>
              </a:lnSpc>
              <a:buNone/>
              <a:defRPr/>
            </a:pPr>
            <a:r>
              <a:rPr lang="sk-SK" sz="1600" b="1" dirty="0">
                <a:solidFill>
                  <a:srgbClr val="288C78"/>
                </a:solidFill>
              </a:rPr>
              <a:t>Každý člen komory môže využiť čerpanie predschváleného limitu až do výšky 100 tis. €</a:t>
            </a:r>
          </a:p>
          <a:p>
            <a:pPr eaLnBrk="1" fontAlgn="auto" hangingPunct="1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sk-SK" sz="1600" b="1" dirty="0">
                <a:solidFill>
                  <a:srgbClr val="288C78"/>
                </a:solidFill>
                <a:cs typeface="Arial" charset="0"/>
              </a:rPr>
              <a:t>Limit je možné použiť :</a:t>
            </a:r>
            <a:endParaRPr lang="sk-SK" sz="1100" dirty="0">
              <a:solidFill>
                <a:srgbClr val="288C78"/>
              </a:solidFill>
              <a:cs typeface="Arial" charset="0"/>
            </a:endParaRP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200" b="1" dirty="0">
                <a:cs typeface="Arial" charset="0"/>
              </a:rPr>
              <a:t>na financovanie osobných motorových vozidiel (s úrokovou sadzbou už od 3,19% p.a.), </a:t>
            </a:r>
          </a:p>
          <a:p>
            <a:pPr marL="720725" lvl="1" indent="0">
              <a:buNone/>
              <a:defRPr/>
            </a:pPr>
            <a:r>
              <a:rPr lang="sk-SK" sz="1200" b="1" dirty="0">
                <a:cs typeface="Arial" charset="0"/>
              </a:rPr>
              <a:t> a súčasne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200" b="1" dirty="0">
                <a:cs typeface="Arial" charset="0"/>
              </a:rPr>
              <a:t>na financovanie zdravotníckej techniky (s úrokovou sadzbou už od 2,49% </a:t>
            </a:r>
            <a:r>
              <a:rPr lang="sk-SK" sz="1200" b="1" dirty="0" err="1">
                <a:cs typeface="Arial" charset="0"/>
              </a:rPr>
              <a:t>p.a</a:t>
            </a:r>
            <a:r>
              <a:rPr lang="sk-SK" sz="1200" b="1" dirty="0">
                <a:cs typeface="Arial" charset="0"/>
              </a:rPr>
              <a:t>.)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cs typeface="Arial" charset="0"/>
              </a:rPr>
              <a:t>Finančné prostriedky získate: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cs typeface="Arial" charset="0"/>
              </a:rPr>
              <a:t>rýchlo a jednoducho, bez predkladania finančných výkazov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cs typeface="Arial" charset="0"/>
              </a:rPr>
              <a:t>bez akýchkoľvek poplatkov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cs typeface="Arial" charset="0"/>
              </a:rPr>
              <a:t>s atraktívnou úrokovou sadzbou a zvýhodnenými poistnými sadzbami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100" b="1" dirty="0">
                <a:solidFill>
                  <a:srgbClr val="288C78"/>
                </a:solidFill>
              </a:rPr>
              <a:t>bez minimálnej doby podnikania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cs typeface="Arial" charset="0"/>
              </a:rPr>
              <a:t>s vysoko individuálnym a profesionálnym prístupom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endParaRPr lang="sk-SK" sz="11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56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8" y="98425"/>
            <a:ext cx="8650287" cy="960438"/>
          </a:xfrm>
        </p:spPr>
        <p:txBody>
          <a:bodyPr rtlCol="0"/>
          <a:lstStyle/>
          <a:p>
            <a:pPr>
              <a:defRPr/>
            </a:pPr>
            <a:r>
              <a:rPr lang="sk-SK" dirty="0" err="1"/>
              <a:t>PREDSCHVÁLENý</a:t>
            </a:r>
            <a:r>
              <a:rPr lang="sk-SK" dirty="0"/>
              <a:t> LIMIT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0825" y="1347788"/>
            <a:ext cx="8637588" cy="719137"/>
          </a:xfrm>
        </p:spPr>
        <p:txBody>
          <a:bodyPr rtlCol="0"/>
          <a:lstStyle/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cs typeface="Arial" charset="0"/>
              </a:rPr>
              <a:t>Je max. výška poskytnutých finančných prostriedkov, úveru/lízingu, </a:t>
            </a:r>
            <a:r>
              <a:rPr lang="sk-SK" altLang="sk-SK" sz="1100" dirty="0">
                <a:solidFill>
                  <a:srgbClr val="595959"/>
                </a:solidFill>
                <a:latin typeface="Arial" charset="0"/>
              </a:rPr>
              <a:t>bez predkladania finančných výkazov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sk-SK" altLang="sk-SK" sz="1100" dirty="0">
                <a:solidFill>
                  <a:srgbClr val="595959"/>
                </a:solidFill>
                <a:latin typeface="Arial" charset="0"/>
              </a:rPr>
              <a:t>Limit môžete využiť na financovanie osobných motorových vozidiel, alebo na financovanie zdravotníckej techniky, alebo na kombináciu uvedených predmetov financovania </a:t>
            </a:r>
          </a:p>
          <a:p>
            <a:pPr lvl="1" algn="just">
              <a:buFont typeface="Wingdings" panose="05000000000000000000" pitchFamily="2" charset="2"/>
              <a:buChar char="ü"/>
              <a:defRPr/>
            </a:pPr>
            <a:r>
              <a:rPr lang="sk-SK" sz="1100" b="1" dirty="0">
                <a:cs typeface="Arial" charset="0"/>
              </a:rPr>
              <a:t>financovaná hodnota 1 predmetu nesmie prekročiť 60 000 </a:t>
            </a:r>
            <a:r>
              <a:rPr lang="sk-SK" sz="1100" b="1" dirty="0"/>
              <a:t>€, </a:t>
            </a:r>
            <a:r>
              <a:rPr lang="sk-SK" sz="1100" dirty="0" err="1"/>
              <a:t>t.j</a:t>
            </a:r>
            <a:r>
              <a:rPr lang="sk-SK" sz="1100" dirty="0"/>
              <a:t>. môžete si </a:t>
            </a:r>
            <a:r>
              <a:rPr lang="sk-SK" sz="1100" dirty="0" err="1"/>
              <a:t>prefinancovať</a:t>
            </a:r>
            <a:r>
              <a:rPr lang="sk-SK" sz="1100" dirty="0"/>
              <a:t> aj vozidlo v obstarávacej cene 70 tis. €, ale max suma, ktorú môžete vyčerpať z </a:t>
            </a:r>
            <a:r>
              <a:rPr lang="sk-SK" sz="1100" dirty="0" err="1"/>
              <a:t>predschváleného</a:t>
            </a:r>
            <a:r>
              <a:rPr lang="sk-SK" sz="1100" dirty="0"/>
              <a:t> limitu na toto konkrétne vozidlo, je 60 tis. €, a stále máte k dispozícii ešte ďalších </a:t>
            </a:r>
            <a:r>
              <a:rPr lang="sk-SK" sz="1100" dirty="0" err="1"/>
              <a:t>predschválených</a:t>
            </a:r>
            <a:r>
              <a:rPr lang="sk-SK" sz="1100" dirty="0"/>
              <a:t> 40 tis.€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sk-SK" sz="1100" b="1" dirty="0">
                <a:solidFill>
                  <a:srgbClr val="288C78"/>
                </a:solidFill>
                <a:cs typeface="Arial" charset="0"/>
              </a:rPr>
              <a:t> </a:t>
            </a:r>
            <a:r>
              <a:rPr lang="sk-SK" sz="1600" b="1" dirty="0">
                <a:solidFill>
                  <a:srgbClr val="288C78"/>
                </a:solidFill>
              </a:rPr>
              <a:t>Akú formu financovania si môžete vybrať?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3005349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sk-SK" sz="1100" b="1" dirty="0">
                <a:solidFill>
                  <a:srgbClr val="595959"/>
                </a:solidFill>
                <a:latin typeface="Arial" pitchFamily="34" charset="0"/>
                <a:cs typeface="Arial" charset="0"/>
              </a:rPr>
              <a:t>V prípade motorových vozidiel je to:</a:t>
            </a:r>
          </a:p>
          <a:p>
            <a:pPr marL="360363" indent="-360363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solidFill>
                  <a:srgbClr val="595959"/>
                </a:solidFill>
                <a:latin typeface="Arial" pitchFamily="34" charset="0"/>
                <a:cs typeface="Arial" charset="0"/>
              </a:rPr>
              <a:t>Úver</a:t>
            </a:r>
          </a:p>
          <a:p>
            <a:pPr marL="360363" indent="-360363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solidFill>
                  <a:srgbClr val="595959"/>
                </a:solidFill>
                <a:latin typeface="Arial" pitchFamily="34" charset="0"/>
                <a:cs typeface="Arial" charset="0"/>
              </a:rPr>
              <a:t>Finančný lízing</a:t>
            </a:r>
          </a:p>
          <a:p>
            <a:pPr marL="360363" indent="-360363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solidFill>
                  <a:srgbClr val="595959"/>
                </a:solidFill>
                <a:latin typeface="Arial" pitchFamily="34" charset="0"/>
                <a:cs typeface="Arial" charset="0"/>
              </a:rPr>
              <a:t>Operatívny lízing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3968" y="3005349"/>
            <a:ext cx="373409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sk-SK" sz="1100" b="1" dirty="0">
                <a:solidFill>
                  <a:srgbClr val="595959"/>
                </a:solidFill>
                <a:latin typeface="Arial" pitchFamily="34" charset="0"/>
                <a:cs typeface="Arial" charset="0"/>
              </a:rPr>
              <a:t>V prípade zdravotníckej techniky je to: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solidFill>
                  <a:srgbClr val="595959"/>
                </a:solidFill>
                <a:latin typeface="Arial" pitchFamily="34" charset="0"/>
                <a:cs typeface="Arial" charset="0"/>
              </a:rPr>
              <a:t>Finančný lízing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sk-SK" sz="1100" dirty="0">
                <a:solidFill>
                  <a:srgbClr val="595959"/>
                </a:solidFill>
                <a:latin typeface="Arial" pitchFamily="34" charset="0"/>
                <a:cs typeface="Arial" charset="0"/>
              </a:rPr>
              <a:t>Spätný lízing na zariadenie, ktoré vlastníte menej ako 1 rok</a:t>
            </a:r>
          </a:p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endParaRPr lang="sk-SK" sz="11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36726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/>
              <a:t>Dovoľujeme si Vás upozorniť, že ak ste už požiadali o odklad splátok, dočasne nie je možné čerpať predschválený limit na financovanie ďalších Vašich investícii.</a:t>
            </a:r>
          </a:p>
        </p:txBody>
      </p:sp>
    </p:spTree>
    <p:extLst>
      <p:ext uri="{BB962C8B-B14F-4D97-AF65-F5344CB8AC3E}">
        <p14:creationId xmlns:p14="http://schemas.microsoft.com/office/powerpoint/2010/main" val="254364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8" y="98425"/>
            <a:ext cx="8650287" cy="960438"/>
          </a:xfrm>
        </p:spPr>
        <p:txBody>
          <a:bodyPr rtlCol="0"/>
          <a:lstStyle/>
          <a:p>
            <a:pPr>
              <a:defRPr/>
            </a:pPr>
            <a:r>
              <a:rPr lang="sk-SK" dirty="0" err="1"/>
              <a:t>SPäTNÝ</a:t>
            </a:r>
            <a:r>
              <a:rPr lang="sk-SK" dirty="0"/>
              <a:t> LÍZING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0825" y="1347788"/>
            <a:ext cx="8637588" cy="710853"/>
          </a:xfrm>
        </p:spPr>
        <p:txBody>
          <a:bodyPr rtlCol="0"/>
          <a:lstStyle/>
          <a:p>
            <a:pPr marL="0" lvl="1" indent="0" algn="just" eaLnBrk="1" hangingPunct="1">
              <a:lnSpc>
                <a:spcPct val="150000"/>
              </a:lnSpc>
              <a:buFontTx/>
              <a:buNone/>
              <a:defRPr/>
            </a:pPr>
            <a:r>
              <a:rPr lang="sk-SK" sz="1400" b="1" dirty="0">
                <a:cs typeface="Arial" charset="0"/>
              </a:rPr>
              <a:t>V prípade, že ste si zakúpili zdravotnícku techniku a vlastníte ju menej ako 1 rok, Vám ju spätne prefinancujeme.</a:t>
            </a:r>
          </a:p>
        </p:txBody>
      </p:sp>
      <p:sp>
        <p:nvSpPr>
          <p:cNvPr id="27652" name="Text Placeholder 2"/>
          <p:cNvSpPr txBox="1">
            <a:spLocks/>
          </p:cNvSpPr>
          <p:nvPr/>
        </p:nvSpPr>
        <p:spPr bwMode="auto">
          <a:xfrm>
            <a:off x="242888" y="2023225"/>
            <a:ext cx="8569325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638" indent="-2746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sk-SK" altLang="sk-SK" sz="1400" dirty="0">
                <a:solidFill>
                  <a:srgbClr val="595959"/>
                </a:solidFill>
                <a:latin typeface="Arial" charset="0"/>
              </a:rPr>
              <a:t>Príslušný hnuteľný majetok (zdravotnícku techniku – stroj, prístroj alebo zariadenie) predáte spoločnosti VÚB Leasing, a.s.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sk-SK" altLang="sk-SK" sz="1400" dirty="0">
                <a:solidFill>
                  <a:srgbClr val="595959"/>
                </a:solidFill>
                <a:latin typeface="Arial" charset="0"/>
              </a:rPr>
              <a:t>VÚB Leasing, a.s. Vám následne vyplatí peniaze, takže </a:t>
            </a:r>
            <a:r>
              <a:rPr lang="sk-SK" altLang="sk-SK" sz="1400" b="1" dirty="0">
                <a:solidFill>
                  <a:srgbClr val="595959"/>
                </a:solidFill>
                <a:latin typeface="Arial" charset="0"/>
              </a:rPr>
              <a:t>získavate cash, ktorý môže použiť na iný účel.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sk-SK" altLang="sk-SK" sz="1400" dirty="0">
                <a:solidFill>
                  <a:srgbClr val="595959"/>
                </a:solidFill>
                <a:latin typeface="Arial" charset="0"/>
              </a:rPr>
              <a:t>Predmet financovania splácate v dohodnutých splátkach a príslušný hnuteľný majetok je Vám tak stále k dispozícii.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sk-SK" altLang="sk-SK" sz="1400" dirty="0">
                <a:solidFill>
                  <a:srgbClr val="595959"/>
                </a:solidFill>
                <a:latin typeface="Arial" charset="0"/>
              </a:rPr>
              <a:t>Po zaplatení všetkých splátok, príp. predajnej ceny sa opäť stávate majiteľom príslušného hnuteľného majetku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sk-SK" altLang="sk-SK" sz="1100" dirty="0">
              <a:solidFill>
                <a:srgbClr val="59595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426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88" y="98425"/>
            <a:ext cx="8650287" cy="9604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AKO NÁS Môžete kontaktovať</a:t>
            </a:r>
          </a:p>
        </p:txBody>
      </p:sp>
      <p:sp>
        <p:nvSpPr>
          <p:cNvPr id="5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7137" y="1105017"/>
            <a:ext cx="3457575" cy="2692872"/>
          </a:xfrm>
        </p:spPr>
        <p:txBody>
          <a:bodyPr rtlCol="0"/>
          <a:lstStyle/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sk-SK" sz="1200" b="1" dirty="0">
              <a:solidFill>
                <a:srgbClr val="EC64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sk-SK" altLang="sk-SK" sz="1200" b="1" dirty="0">
              <a:solidFill>
                <a:srgbClr val="EC6400"/>
              </a:solidFill>
              <a:ea typeface="MS PGothic" pitchFamily="34" charset="-128"/>
              <a:cs typeface="Helvetica" pitchFamily="34" charset="0"/>
            </a:endParaRPr>
          </a:p>
          <a:p>
            <a:pPr marL="0" lvl="2" indent="0" eaLnBrk="1" fontAlgn="auto" hangingPunct="1">
              <a:buFontTx/>
              <a:buNone/>
              <a:defRPr/>
            </a:pPr>
            <a:endParaRPr lang="sk-SK" sz="1400" dirty="0"/>
          </a:p>
          <a:p>
            <a:pPr marL="0" lvl="2" indent="0" eaLnBrk="1" fontAlgn="auto" hangingPunct="1">
              <a:buFontTx/>
              <a:buNone/>
              <a:defRPr/>
            </a:pPr>
            <a:endParaRPr lang="sk-SK" sz="1400" dirty="0"/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sk-SK" altLang="sk-SK" sz="1200" dirty="0">
              <a:ea typeface="MS PGothic" pitchFamily="34" charset="-128"/>
              <a:cs typeface="Helvetica" pitchFamily="34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sk-SK" altLang="sk-SK" sz="1200" dirty="0">
              <a:ea typeface="MS PGothic" pitchFamily="34" charset="-128"/>
              <a:cs typeface="Helvetica" pitchFamily="34" charset="0"/>
            </a:endParaRPr>
          </a:p>
          <a:p>
            <a:pPr marL="0" lvl="2" indent="0" eaLnBrk="1" fontAlgn="auto" hangingPunct="1">
              <a:lnSpc>
                <a:spcPct val="150000"/>
              </a:lnSpc>
              <a:buFontTx/>
              <a:buNone/>
              <a:defRPr/>
            </a:pPr>
            <a:endParaRPr lang="sk-SK" sz="1400" dirty="0"/>
          </a:p>
          <a:p>
            <a:pPr marL="274638" lvl="2" indent="-274638" eaLnBrk="1" fontAlgn="auto" hangingPunct="1">
              <a:lnSpc>
                <a:spcPct val="150000"/>
              </a:lnSpc>
              <a:buFontTx/>
              <a:buBlip>
                <a:blip r:embed="rId2"/>
              </a:buBlip>
              <a:defRPr/>
            </a:pPr>
            <a:endParaRPr lang="sk-SK" sz="1400" dirty="0"/>
          </a:p>
          <a:p>
            <a:pPr marL="274638" lvl="2" indent="-274638" eaLnBrk="1" fontAlgn="auto" hangingPunct="1">
              <a:lnSpc>
                <a:spcPct val="150000"/>
              </a:lnSpc>
              <a:buFontTx/>
              <a:buBlip>
                <a:blip r:embed="rId2"/>
              </a:buBlip>
              <a:defRPr/>
            </a:pPr>
            <a:endParaRPr lang="sk-SK" sz="1400" b="1" dirty="0"/>
          </a:p>
          <a:p>
            <a:pPr marL="274638" lvl="2" indent="-274638" eaLnBrk="1" fontAlgn="auto" hangingPunct="1">
              <a:lnSpc>
                <a:spcPct val="150000"/>
              </a:lnSpc>
              <a:buFontTx/>
              <a:buBlip>
                <a:blip r:embed="rId2"/>
              </a:buBlip>
              <a:defRPr/>
            </a:pPr>
            <a:endParaRPr lang="sk-SK" sz="1400" dirty="0"/>
          </a:p>
          <a:p>
            <a:pPr marL="457200" lvl="1" indent="0" eaLnBrk="1" fontAlgn="auto" hangingPunct="1">
              <a:buFontTx/>
              <a:buNone/>
              <a:defRPr/>
            </a:pPr>
            <a:endParaRPr lang="sk-SK" sz="2400" dirty="0"/>
          </a:p>
        </p:txBody>
      </p:sp>
      <p:pic>
        <p:nvPicPr>
          <p:cNvPr id="43012" name="Picture 2" descr="\\s1000125\VUBL_odd\Produkty\PETRA\Corporate Identity\Logá\VUBL\VUB_leas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1238250"/>
            <a:ext cx="20161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4" descr="VÚB banka - logo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41" y="3944838"/>
            <a:ext cx="242411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Text Placeholder 2"/>
          <p:cNvSpPr txBox="1">
            <a:spLocks/>
          </p:cNvSpPr>
          <p:nvPr/>
        </p:nvSpPr>
        <p:spPr bwMode="auto">
          <a:xfrm>
            <a:off x="3824221" y="3916309"/>
            <a:ext cx="5175965" cy="122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4638" indent="-274638" algn="l" rtl="0" fontAlgn="base"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ts val="0"/>
              </a:spcBef>
              <a:spcAft>
                <a:spcPts val="600"/>
              </a:spcAft>
              <a:buFontTx/>
              <a:buBlip>
                <a:blip r:embed="rId6"/>
              </a:buBlip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-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ts val="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lnSpc>
                <a:spcPct val="150000"/>
              </a:lnSpc>
              <a:buNone/>
              <a:defRPr/>
            </a:pPr>
            <a:r>
              <a:rPr lang="sk-SK" sz="1100" dirty="0"/>
              <a:t>Zároveň nás môžete kontaktovať prostredníctvom ktorejkoľvek </a:t>
            </a:r>
            <a:r>
              <a:rPr lang="sk-SK" sz="1100" b="1" dirty="0" err="1"/>
              <a:t>retailovej</a:t>
            </a:r>
            <a:r>
              <a:rPr lang="sk-SK" sz="1100" b="1" dirty="0"/>
              <a:t> pobočky alebo firemných obchodných centier </a:t>
            </a:r>
            <a:r>
              <a:rPr lang="sk-SK" sz="1100" dirty="0"/>
              <a:t>VÚB banky</a:t>
            </a:r>
            <a:r>
              <a:rPr lang="sk-SK" sz="1100" b="1" dirty="0"/>
              <a:t> </a:t>
            </a:r>
            <a:r>
              <a:rPr lang="sk-SK" sz="1100" dirty="0"/>
              <a:t>v rámci celého Slovenska, resp. </a:t>
            </a:r>
            <a:r>
              <a:rPr lang="sk-SK" sz="1100" b="1" dirty="0"/>
              <a:t>na </a:t>
            </a:r>
            <a:r>
              <a:rPr lang="sk-SK" sz="1100" b="1" dirty="0" err="1"/>
              <a:t>infolinke</a:t>
            </a:r>
            <a:r>
              <a:rPr lang="sk-SK" sz="1100" b="1" dirty="0"/>
              <a:t> 0850 123 789.</a:t>
            </a:r>
            <a:endParaRPr lang="sk-SK" altLang="sk-SK" sz="1200" dirty="0">
              <a:ea typeface="MS PGothic" pitchFamily="34" charset="-128"/>
              <a:cs typeface="Helvetica" pitchFamily="34" charset="0"/>
            </a:endParaRPr>
          </a:p>
          <a:p>
            <a:pPr marL="0" lvl="1" indent="0" algn="just">
              <a:spcBef>
                <a:spcPct val="0"/>
              </a:spcBef>
              <a:buNone/>
              <a:defRPr/>
            </a:pPr>
            <a:r>
              <a:rPr lang="sk-SK" altLang="sk-SK" sz="1200" dirty="0">
                <a:ea typeface="MS PGothic" pitchFamily="34" charset="-128"/>
                <a:cs typeface="Helvetica" pitchFamily="34" charset="0"/>
                <a:hlinkClick r:id="rId7"/>
              </a:rPr>
              <a:t>Hľadaj pobočku</a:t>
            </a:r>
            <a:r>
              <a:rPr lang="sk-SK" altLang="sk-SK" sz="1200" dirty="0">
                <a:ea typeface="MS PGothic" pitchFamily="34" charset="-128"/>
                <a:cs typeface="Helvetica" pitchFamily="34" charset="0"/>
              </a:rPr>
              <a:t> </a:t>
            </a:r>
            <a:r>
              <a:rPr lang="sk-SK" altLang="sk-SK" sz="900" dirty="0">
                <a:ea typeface="MS PGothic" pitchFamily="34" charset="-128"/>
                <a:cs typeface="Helvetica" pitchFamily="34" charset="0"/>
              </a:rPr>
              <a:t>(stlač F5)</a:t>
            </a:r>
            <a:endParaRPr lang="sk-SK" altLang="it-IT" sz="900" dirty="0">
              <a:ea typeface="MS PGothic" pitchFamily="34" charset="-128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sk-SK" altLang="sk-SK" sz="1200" dirty="0">
              <a:ea typeface="MS PGothic" pitchFamily="34" charset="-128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sk-SK" altLang="sk-SK" sz="1200" dirty="0">
              <a:ea typeface="MS PGothic" pitchFamily="34" charset="-128"/>
              <a:cs typeface="Helvetica" pitchFamily="34" charset="0"/>
            </a:endParaRPr>
          </a:p>
          <a:p>
            <a:pPr marL="0" lvl="2" indent="0" fontAlgn="auto">
              <a:lnSpc>
                <a:spcPct val="150000"/>
              </a:lnSpc>
              <a:buFontTx/>
              <a:buNone/>
              <a:defRPr/>
            </a:pPr>
            <a:endParaRPr lang="sk-SK" sz="1400" dirty="0"/>
          </a:p>
          <a:p>
            <a:pPr marL="274638" lvl="2" indent="-274638" fontAlgn="auto">
              <a:lnSpc>
                <a:spcPct val="150000"/>
              </a:lnSpc>
              <a:buFontTx/>
              <a:buBlip>
                <a:blip r:embed="rId2"/>
              </a:buBlip>
              <a:defRPr/>
            </a:pPr>
            <a:endParaRPr lang="sk-SK" sz="1400" b="1" dirty="0"/>
          </a:p>
          <a:p>
            <a:pPr marL="274638" lvl="2" indent="-274638" fontAlgn="auto">
              <a:lnSpc>
                <a:spcPct val="150000"/>
              </a:lnSpc>
              <a:buFontTx/>
              <a:buBlip>
                <a:blip r:embed="rId2"/>
              </a:buBlip>
              <a:defRPr/>
            </a:pPr>
            <a:endParaRPr lang="sk-SK" sz="1400" dirty="0"/>
          </a:p>
          <a:p>
            <a:pPr marL="457200" lvl="1" indent="0" fontAlgn="auto">
              <a:buFontTx/>
              <a:buNone/>
              <a:defRPr/>
            </a:pPr>
            <a:endParaRPr lang="sk-SK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46" y="1939237"/>
            <a:ext cx="3312368" cy="162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24221" y="1235741"/>
            <a:ext cx="478022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defRPr/>
            </a:pPr>
            <a:r>
              <a:rPr lang="sk-SK" altLang="it-IT" sz="1100" dirty="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cieľom byť k vám bližšie sme pre vás dostupní v rámci našej celoslovenskej obchodnej siete, pozostávajúcej z </a:t>
            </a:r>
            <a:r>
              <a:rPr lang="sk-SK" altLang="it-IT" sz="1100" b="1" dirty="0">
                <a:solidFill>
                  <a:srgbClr val="77777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pobočiek.</a:t>
            </a:r>
          </a:p>
          <a:p>
            <a:pPr marL="0" lvl="1" algn="just">
              <a:defRPr/>
            </a:pPr>
            <a:r>
              <a:rPr lang="sk-SK" altLang="sk-SK" sz="11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  <a:hlinkClick r:id="rId7"/>
              </a:rPr>
              <a:t>Hľadaj pobočku</a:t>
            </a:r>
            <a:r>
              <a:rPr lang="sk-SK" altLang="sk-SK" sz="11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sk-SK" altLang="sk-SK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MS PGothic" pitchFamily="34" charset="-128"/>
                <a:cs typeface="Helvetica" pitchFamily="34" charset="0"/>
              </a:rPr>
              <a:t>(stlač F5)</a:t>
            </a:r>
            <a:endParaRPr lang="sk-SK" altLang="it-IT" sz="9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MS PGothic" pitchFamily="34" charset="-128"/>
              <a:cs typeface="Helvetica" pitchFamily="34" charset="0"/>
            </a:endParaRPr>
          </a:p>
          <a:p>
            <a:pPr marL="0" lvl="1" algn="just">
              <a:defRPr/>
            </a:pPr>
            <a:endParaRPr lang="sk-SK" altLang="it-IT" sz="1100" b="1" dirty="0">
              <a:solidFill>
                <a:srgbClr val="77777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972" y="1446662"/>
            <a:ext cx="67627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24221" y="1843507"/>
            <a:ext cx="4572000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sk-SK" altLang="sk-SK" sz="1100" b="1" dirty="0">
                <a:solidFill>
                  <a:srgbClr val="288C78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Denne je Vám k dispozícii náš kolega:</a:t>
            </a:r>
          </a:p>
          <a:p>
            <a:pPr>
              <a:spcBef>
                <a:spcPct val="0"/>
              </a:spcBef>
              <a:defRPr/>
            </a:pPr>
            <a:r>
              <a:rPr lang="sk-SK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Ing. Vladimír Lichý</a:t>
            </a:r>
          </a:p>
          <a:p>
            <a:pPr>
              <a:spcBef>
                <a:spcPct val="0"/>
              </a:spcBef>
              <a:defRPr/>
            </a:pPr>
            <a:r>
              <a:rPr lang="sk-SK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Mobil: +421(905)224919</a:t>
            </a:r>
          </a:p>
          <a:p>
            <a:pPr>
              <a:spcBef>
                <a:spcPct val="0"/>
              </a:spcBef>
              <a:defRPr/>
            </a:pPr>
            <a:r>
              <a:rPr lang="sk-SK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Mail: lichy@vubleasing.sk</a:t>
            </a:r>
          </a:p>
          <a:p>
            <a:pPr>
              <a:spcBef>
                <a:spcPct val="0"/>
              </a:spcBef>
              <a:defRPr/>
            </a:pPr>
            <a:endParaRPr lang="sk-SK" altLang="sk-SK" sz="1100" b="1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sk-SK" altLang="sk-SK" sz="1100" b="1" dirty="0">
                <a:solidFill>
                  <a:srgbClr val="288C78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Alebo nás kontaktujte na:</a:t>
            </a:r>
          </a:p>
          <a:p>
            <a:pPr>
              <a:spcBef>
                <a:spcPct val="0"/>
              </a:spcBef>
              <a:defRPr/>
            </a:pPr>
            <a:r>
              <a:rPr lang="en-US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VÚB Leasing, a.</a:t>
            </a:r>
            <a:r>
              <a:rPr lang="sk-SK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s.</a:t>
            </a:r>
            <a:endParaRPr lang="sk-SK" altLang="sk-SK" sz="1100" b="1" dirty="0">
              <a:solidFill>
                <a:srgbClr val="777777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sk-SK" sz="1100" dirty="0" err="1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Mlynské</a:t>
            </a:r>
            <a:r>
              <a:rPr lang="en-US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sk-SK" sz="1100" dirty="0" err="1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nivy</a:t>
            </a:r>
            <a:r>
              <a:rPr lang="en-US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1</a:t>
            </a:r>
            <a:endParaRPr lang="sk-SK" altLang="sk-SK" sz="1100" dirty="0">
              <a:solidFill>
                <a:srgbClr val="777777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820 05 </a:t>
            </a:r>
            <a:r>
              <a:rPr lang="sk-SK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Bratislava</a:t>
            </a:r>
            <a:endParaRPr lang="sk-SK" altLang="sk-SK" sz="1100" dirty="0">
              <a:solidFill>
                <a:srgbClr val="777777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sk-SK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Web: </a:t>
            </a:r>
            <a:r>
              <a:rPr lang="en-US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  <a:hlinkClick r:id="rId10"/>
              </a:rPr>
              <a:t>www.vubleasing.sk</a:t>
            </a:r>
            <a:endParaRPr lang="sk-SK" altLang="sk-SK" sz="1100" dirty="0">
              <a:solidFill>
                <a:srgbClr val="777777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sk-SK" altLang="sk-SK" sz="1100" b="1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E-mail: </a:t>
            </a:r>
            <a:r>
              <a:rPr lang="sk-SK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  <a:hlinkClick r:id="rId11"/>
              </a:rPr>
              <a:t>obchod</a:t>
            </a:r>
            <a:r>
              <a:rPr lang="en-US" altLang="sk-SK" sz="1100" dirty="0">
                <a:solidFill>
                  <a:srgbClr val="777777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  <a:hlinkClick r:id="rId11"/>
              </a:rPr>
              <a:t>@vubleasing.sk</a:t>
            </a:r>
            <a:endParaRPr lang="en-US" altLang="sk-SK" sz="1100" dirty="0">
              <a:solidFill>
                <a:srgbClr val="777777"/>
              </a:solidFill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39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ĎAKUJEME za pozornosť</a:t>
            </a:r>
          </a:p>
        </p:txBody>
      </p:sp>
    </p:spTree>
    <p:extLst>
      <p:ext uri="{BB962C8B-B14F-4D97-AF65-F5344CB8AC3E}">
        <p14:creationId xmlns:p14="http://schemas.microsoft.com/office/powerpoint/2010/main" val="155520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UB corporate">
      <a:dk1>
        <a:srgbClr val="595959"/>
      </a:dk1>
      <a:lt1>
        <a:sysClr val="window" lastClr="FFFFFF"/>
      </a:lt1>
      <a:dk2>
        <a:srgbClr val="96A0AA"/>
      </a:dk2>
      <a:lt2>
        <a:srgbClr val="FFFFFF"/>
      </a:lt2>
      <a:accent1>
        <a:srgbClr val="288C78"/>
      </a:accent1>
      <a:accent2>
        <a:srgbClr val="96A0AA"/>
      </a:accent2>
      <a:accent3>
        <a:srgbClr val="324650"/>
      </a:accent3>
      <a:accent4>
        <a:srgbClr val="D8D8D8"/>
      </a:accent4>
      <a:accent5>
        <a:srgbClr val="14645A"/>
      </a:accent5>
      <a:accent6>
        <a:srgbClr val="89C3B8"/>
      </a:accent6>
      <a:hlink>
        <a:srgbClr val="288C78"/>
      </a:hlink>
      <a:folHlink>
        <a:srgbClr val="96A0AA"/>
      </a:folHlink>
    </a:clrScheme>
    <a:fontScheme name="VU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14E0E782063A4285929811E70D9516" ma:contentTypeVersion="7" ma:contentTypeDescription="Umožňuje vytvoriť nový dokument." ma:contentTypeScope="" ma:versionID="95d21c294b6d367ec339221caf9f5297">
  <xsd:schema xmlns:xsd="http://www.w3.org/2001/XMLSchema" xmlns:xs="http://www.w3.org/2001/XMLSchema" xmlns:p="http://schemas.microsoft.com/office/2006/metadata/properties" xmlns:ns2="39d6f126-40af-4c9d-acb9-e34b5730022d" xmlns:ns3="f0c45c7b-140b-4a2f-b40a-088fdf4eeb55" targetNamespace="http://schemas.microsoft.com/office/2006/metadata/properties" ma:root="true" ma:fieldsID="6fed81476621168c7ae17a756b42e313" ns2:_="" ns3:_="">
    <xsd:import namespace="39d6f126-40af-4c9d-acb9-e34b5730022d"/>
    <xsd:import namespace="f0c45c7b-140b-4a2f-b40a-088fdf4eeb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d6f126-40af-4c9d-acb9-e34b573002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dieľa sa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Zdieľané s podrobnosťa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Naposledy zdieľal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Naposledy zdieľané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c45c7b-140b-4a2f-b40a-088fdf4eeb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A45365-A055-4B31-9647-FFFCEE242B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d6f126-40af-4c9d-acb9-e34b5730022d"/>
    <ds:schemaRef ds:uri="f0c45c7b-140b-4a2f-b40a-088fdf4eeb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865785-FE67-4014-A220-15D52F08F9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08AC3A-8BA5-4D5E-ADCC-7A2E4A0F872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0c45c7b-140b-4a2f-b40a-088fdf4eeb55"/>
    <ds:schemaRef ds:uri="http://purl.org/dc/terms/"/>
    <ds:schemaRef ds:uri="39d6f126-40af-4c9d-acb9-e34b5730022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722</Words>
  <Application>Microsoft Office PowerPoint</Application>
  <PresentationFormat>On-screen Show (16:9)</PresentationFormat>
  <Paragraphs>75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Office Theme</vt:lpstr>
      <vt:lpstr> #SPOLUTOZVLÁDNEME  AKTUÁLNE INFORMÁCIE  PRE ČLENOV SLOVENSKEJ LEKÁRSKEJ KOMORY</vt:lpstr>
      <vt:lpstr>ĎAKUJEME VÁM ZA SKVELÚ SPOLUPRÁCU</vt:lpstr>
      <vt:lpstr> Opatrenia v súvislosti s pandémiou ochorenia COVID 19 </vt:lpstr>
      <vt:lpstr>AJ NAĎALEJ PLATÍ, ŽE...</vt:lpstr>
      <vt:lpstr>PREDSCHVÁLENý LIMIT</vt:lpstr>
      <vt:lpstr>SPäTNÝ LÍZING</vt:lpstr>
      <vt:lpstr>AKO NÁS Môžete kontaktovať</vt:lpstr>
      <vt:lpstr>ĎAKUJEME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VUB_presentation_template_2017</dc:title>
  <dc:creator>Tomas</dc:creator>
  <cp:lastModifiedBy>Branislav Linkay (ext)</cp:lastModifiedBy>
  <cp:revision>294</cp:revision>
  <dcterms:created xsi:type="dcterms:W3CDTF">2017-05-21T17:43:08Z</dcterms:created>
  <dcterms:modified xsi:type="dcterms:W3CDTF">2021-04-29T23:40:32Z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0x0101004714E0E782063A4285929811E70D9516</vt:lpwstr>
  </property>
</Properties>
</file>