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handoutMasterIdLst>
    <p:handoutMasterId r:id="rId36"/>
  </p:handoutMasterIdLst>
  <p:sldIdLst>
    <p:sldId id="274" r:id="rId2"/>
    <p:sldId id="268" r:id="rId3"/>
    <p:sldId id="269" r:id="rId4"/>
    <p:sldId id="270" r:id="rId5"/>
    <p:sldId id="271" r:id="rId6"/>
    <p:sldId id="272" r:id="rId7"/>
    <p:sldId id="285" r:id="rId8"/>
    <p:sldId id="273" r:id="rId9"/>
    <p:sldId id="256" r:id="rId10"/>
    <p:sldId id="257" r:id="rId11"/>
    <p:sldId id="258" r:id="rId12"/>
    <p:sldId id="259" r:id="rId13"/>
    <p:sldId id="278" r:id="rId14"/>
    <p:sldId id="279" r:id="rId15"/>
    <p:sldId id="281" r:id="rId16"/>
    <p:sldId id="282" r:id="rId17"/>
    <p:sldId id="264" r:id="rId18"/>
    <p:sldId id="283" r:id="rId19"/>
    <p:sldId id="266" r:id="rId20"/>
    <p:sldId id="280" r:id="rId21"/>
    <p:sldId id="262" r:id="rId22"/>
    <p:sldId id="263" r:id="rId23"/>
    <p:sldId id="309" r:id="rId24"/>
    <p:sldId id="310" r:id="rId25"/>
    <p:sldId id="299" r:id="rId26"/>
    <p:sldId id="290" r:id="rId27"/>
    <p:sldId id="291" r:id="rId28"/>
    <p:sldId id="292" r:id="rId29"/>
    <p:sldId id="308" r:id="rId30"/>
    <p:sldId id="296" r:id="rId31"/>
    <p:sldId id="307" r:id="rId32"/>
    <p:sldId id="297" r:id="rId33"/>
    <p:sldId id="294" r:id="rId3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660" y="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A33365-4805-4361-AE2E-23B088E1C3EC}" type="datetimeFigureOut">
              <a:rPr lang="sk-SK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405C873-4AE7-4DD0-80AB-28B58C6557F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730400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83C857-2CCD-4419-AB9B-09BDB9CE1848}" type="datetimeFigureOut">
              <a:rPr lang="sk-SK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 smtClean="0"/>
              <a:t>Upravte štýl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47E2940-763C-4FB4-848F-FF5EB341A5C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9438178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F149A-392E-4CFE-9039-5CAE51D494A7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2A54-EB30-42F0-9067-384FF592568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B5597-DB43-4D5B-AEEE-377BB6CAF589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3FED-CFDC-458A-BB4F-7FB3F9E91C6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BDF0-08CD-4F1C-89ED-966EADFFBE68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AC113-C4B5-4AF3-9CC4-8FAF897ADFD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56B4-DD6B-402E-AB34-D9A0632448DD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697B3-776B-4021-A3CC-D2A819D8DDF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93662-535B-4E6F-97C5-15A0D465CF10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92B78-408B-41C9-A4EF-6F49391D4A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D5B2-BFB1-4907-A284-84C5F916303B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E913E-E9DF-44DC-A361-E2B6EA8A012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D634-6CB0-4A77-B358-C5130C31218B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3A61-3041-424C-A675-DE05B76CC1A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09FC-4278-411A-88BA-EAD4BF2A6711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72058-03A1-4C3A-B7C8-0563CEA121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CF6F9-7A95-4792-849A-C199D5F2C11C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9994-5F1A-4F60-89D7-71B49AAB9B8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D165-42C7-4636-AE7A-4121D0C8F792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31783-ED86-4A36-BF33-BF27508E23A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816A50-0502-4DA1-B307-D4B268C2C1E1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FF158-21F5-4F65-B9D7-FA43A96FC9D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7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8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9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0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1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2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4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5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grpSp>
            <p:nvGrpSpPr>
              <p:cNvPr id="16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7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9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0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1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3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4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5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6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7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8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9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0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štýly predlohy textu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17CB9D-639F-494D-8942-4D4DC290493B}" type="datetime1">
              <a:rPr lang="sk-SK" smtClean="0"/>
              <a:pPr>
                <a:defRPr/>
              </a:pPr>
              <a:t>31.10.2018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 smtClean="0"/>
              <a:t>Ing. Ľubica Slatina, Liga proti rakovine</a:t>
            </a: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0B4769-D2A1-4BB3-901E-4695238660A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9" r:id="rId9"/>
    <p:sldLayoutId id="2147483717" r:id="rId10"/>
    <p:sldLayoutId id="2147483718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pr.sk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poradna@lpr.s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pr@lpr.s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pr.s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ok 6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700213"/>
            <a:ext cx="569912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obsahu 2"/>
          <p:cNvSpPr>
            <a:spLocks noGrp="1"/>
          </p:cNvSpPr>
          <p:nvPr>
            <p:ph idx="1"/>
          </p:nvPr>
        </p:nvSpPr>
        <p:spPr>
          <a:xfrm>
            <a:off x="3203848" y="260648"/>
            <a:ext cx="5400600" cy="6048672"/>
          </a:xfrm>
        </p:spPr>
        <p:txBody>
          <a:bodyPr/>
          <a:lstStyle/>
          <a:p>
            <a:pPr eaLnBrk="1" hangingPunct="1">
              <a:defRPr/>
            </a:pPr>
            <a:r>
              <a:rPr lang="sk-SK" dirty="0" smtClean="0"/>
              <a:t>Centrum pomoci je určené pre onkologických pacientov, ich blízkych a príbuzných, ale aj pre zdravú populáciu, ktorá má záujem dozvedieť sa viac o prevencii a zdravom životnom štýle.</a:t>
            </a:r>
          </a:p>
          <a:p>
            <a:pPr algn="just" eaLnBrk="1" hangingPunct="1">
              <a:defRPr/>
            </a:pPr>
            <a:r>
              <a:rPr lang="sk-SK" dirty="0" smtClean="0"/>
              <a:t>V centre Vám pomôžeme hľadať spôsob, ako sa zbaviť strachu, neistoty, úzkosti, stresu, i ako si zlepšiť zdravotný stav po fyzickej stránke.</a:t>
            </a:r>
          </a:p>
          <a:p>
            <a:pPr algn="just" eaLnBrk="1" hangingPunct="1">
              <a:defRPr/>
            </a:pPr>
            <a:r>
              <a:rPr lang="sk-SK" dirty="0" smtClean="0"/>
              <a:t>Všetky poskytované služby sú </a:t>
            </a:r>
            <a:r>
              <a:rPr lang="sk-SK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bezplatné</a:t>
            </a:r>
            <a:r>
              <a:rPr lang="sk-SK" dirty="0" smtClean="0"/>
              <a:t>. Náklady súvisiace s ich zabezpečením znáša LPR v plnom rozsahu.</a:t>
            </a:r>
          </a:p>
          <a:p>
            <a:pPr marL="0" indent="0" eaLnBrk="1" hangingPunct="1">
              <a:buNone/>
              <a:defRPr/>
            </a:pPr>
            <a:endParaRPr lang="sk-SK" dirty="0" smtClean="0"/>
          </a:p>
        </p:txBody>
      </p:sp>
      <p:pic>
        <p:nvPicPr>
          <p:cNvPr id="13317" name="Obrázo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3" y="1052736"/>
            <a:ext cx="2304031" cy="15362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9" y="2924944"/>
            <a:ext cx="2306005" cy="16984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4" y="4914776"/>
            <a:ext cx="2307840" cy="161056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1089025" y="549275"/>
            <a:ext cx="7124700" cy="1050925"/>
          </a:xfrm>
        </p:spPr>
        <p:txBody>
          <a:bodyPr/>
          <a:lstStyle/>
          <a:p>
            <a:pPr algn="ctr" eaLnBrk="1" hangingPunct="1"/>
            <a:r>
              <a:rPr lang="sk-SK" sz="2400" b="1" smtClean="0">
                <a:cs typeface="Trebuchet MS" pitchFamily="34" charset="0"/>
              </a:rPr>
              <a:t>V Centre pomoci môžu nájsť onkologickí pacienti nasledujúce programy:</a:t>
            </a:r>
            <a:endParaRPr lang="sk-SK" smtClean="0">
              <a:cs typeface="Trebuchet MS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87450" y="2133600"/>
            <a:ext cx="6769100" cy="40513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služby </a:t>
            </a: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fyzioterapeuta 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rehabilitácia, masáže</a:t>
            </a: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pohybové aktivity 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relaxačné cvičenia,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pilates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joga,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nordic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walking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zumba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kreatívne kurzy 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sk-S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korálkovanie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 papierové pletenie, ikebany, </a:t>
            </a:r>
            <a:r>
              <a:rPr lang="sk-S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patchwork</a:t>
            </a:r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tematické tvorivé dielne, </a:t>
            </a:r>
            <a:r>
              <a:rPr lang="sk-S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ai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jazykové </a:t>
            </a: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kurzy 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anglický a nemecký jazyk,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sk-SK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kultúrne </a:t>
            </a: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podujatia</a:t>
            </a: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besedy s odborníkmi z rôznych oblastí</a:t>
            </a: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340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1042988" y="549275"/>
            <a:ext cx="7126287" cy="925513"/>
          </a:xfrm>
        </p:spPr>
        <p:txBody>
          <a:bodyPr/>
          <a:lstStyle/>
          <a:p>
            <a:pPr algn="ctr" eaLnBrk="1" hangingPunct="1"/>
            <a:r>
              <a:rPr lang="sk-SK" sz="2400" b="1" smtClean="0">
                <a:cs typeface="Trebuchet MS" pitchFamily="34" charset="0"/>
              </a:rPr>
              <a:t>Širokej verejnosti a onkologickým pacientom ponúkame </a:t>
            </a:r>
            <a:br>
              <a:rPr lang="sk-SK" sz="2400" b="1" smtClean="0">
                <a:cs typeface="Trebuchet MS" pitchFamily="34" charset="0"/>
              </a:rPr>
            </a:br>
            <a:r>
              <a:rPr lang="sk-SK" sz="2400" b="1" smtClean="0">
                <a:cs typeface="Trebuchet MS" pitchFamily="34" charset="0"/>
              </a:rPr>
              <a:t>v Centrách pomoci aj tieto služby:</a:t>
            </a:r>
            <a:endParaRPr lang="sk-SK" smtClean="0">
              <a:cs typeface="Trebuchet MS" pitchFamily="34" charset="0"/>
            </a:endParaRPr>
          </a:p>
        </p:txBody>
      </p:sp>
      <p:sp>
        <p:nvSpPr>
          <p:cNvPr id="15363" name="Zástupný symbol obsahu 2"/>
          <p:cNvSpPr>
            <a:spLocks noGrp="1"/>
          </p:cNvSpPr>
          <p:nvPr>
            <p:ph idx="1"/>
          </p:nvPr>
        </p:nvSpPr>
        <p:spPr>
          <a:xfrm>
            <a:off x="900113" y="2276873"/>
            <a:ext cx="7594600" cy="383659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None/>
            </a:pPr>
            <a:endParaRPr 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b="1" dirty="0" smtClean="0"/>
              <a:t>prednášky</a:t>
            </a:r>
            <a:r>
              <a:rPr lang="sk-SK" dirty="0" smtClean="0"/>
              <a:t> na témy z rôznych oblastí prevencie chorôb a zdravia –  okrem pacientov a ich príbuzných sú určené aj pre študentov stredných príp. základných  škôl</a:t>
            </a:r>
          </a:p>
          <a:p>
            <a:pPr eaLnBrk="1" hangingPunct="1">
              <a:spcBef>
                <a:spcPct val="0"/>
              </a:spcBef>
            </a:pPr>
            <a:endParaRPr lang="sk-SK" dirty="0" smtClean="0"/>
          </a:p>
          <a:p>
            <a:pPr eaLnBrk="1" hangingPunct="1">
              <a:spcBef>
                <a:spcPct val="0"/>
              </a:spcBef>
            </a:pPr>
            <a:r>
              <a:rPr lang="sk-SK" b="1" dirty="0" smtClean="0"/>
              <a:t>knižnica</a:t>
            </a:r>
            <a:r>
              <a:rPr lang="sk-SK" dirty="0" smtClean="0"/>
              <a:t> – odborná, náučná literatúra, záujmové aj oddychové čítanie v relaxačnej miestnosti, príp. zapožičanie kníh a publikácií</a:t>
            </a:r>
          </a:p>
          <a:p>
            <a:pPr eaLnBrk="1" hangingPunct="1"/>
            <a:endParaRPr lang="sk-SK" dirty="0" smtClean="0"/>
          </a:p>
        </p:txBody>
      </p:sp>
      <p:pic>
        <p:nvPicPr>
          <p:cNvPr id="15364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51050" y="3213100"/>
            <a:ext cx="4824413" cy="64770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sk-SK" sz="2400" b="1">
                <a:solidFill>
                  <a:srgbClr val="404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Pohľad do Centier pomoci</a:t>
            </a:r>
          </a:p>
        </p:txBody>
      </p:sp>
      <p:pic>
        <p:nvPicPr>
          <p:cNvPr id="16387" name="Obrázo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844675"/>
            <a:ext cx="143986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051049" y="333375"/>
            <a:ext cx="6265863" cy="574675"/>
          </a:xfrm>
          <a:prstGeom prst="rect">
            <a:avLst/>
          </a:prstGeom>
        </p:spPr>
        <p:txBody>
          <a:bodyPr/>
          <a:lstStyle/>
          <a:p>
            <a:pPr algn="ctr" defTabSz="457200">
              <a:defRPr/>
            </a:pPr>
            <a:r>
              <a:rPr lang="sk-SK" sz="2400" b="1" dirty="0">
                <a:solidFill>
                  <a:srgbClr val="404040"/>
                </a:solidFill>
                <a:latin typeface="+mj-lt"/>
                <a:ea typeface="Trebuchet MS" pitchFamily="34" charset="0"/>
                <a:cs typeface="Trebuchet MS" pitchFamily="34" charset="0"/>
              </a:rPr>
              <a:t>Centrum pomoci </a:t>
            </a:r>
            <a:r>
              <a:rPr lang="sk-SK" sz="2400" b="1" dirty="0" smtClean="0">
                <a:solidFill>
                  <a:srgbClr val="404040"/>
                </a:solidFill>
                <a:latin typeface="+mj-lt"/>
                <a:ea typeface="Trebuchet MS" pitchFamily="34" charset="0"/>
                <a:cs typeface="Trebuchet MS" pitchFamily="34" charset="0"/>
              </a:rPr>
              <a:t>LPR v Bratislave</a:t>
            </a:r>
            <a:endParaRPr lang="sk-SK" sz="2400" b="1" dirty="0">
              <a:solidFill>
                <a:srgbClr val="404040"/>
              </a:solidFill>
              <a:latin typeface="+mj-lt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17412" name="BlokTextu 4"/>
          <p:cNvSpPr txBox="1">
            <a:spLocks noChangeArrowheads="1"/>
          </p:cNvSpPr>
          <p:nvPr/>
        </p:nvSpPr>
        <p:spPr bwMode="auto">
          <a:xfrm>
            <a:off x="827088" y="4365625"/>
            <a:ext cx="74898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b="1" dirty="0" smtClean="0"/>
              <a:t>20</a:t>
            </a:r>
            <a:r>
              <a:rPr lang="sk-SK" b="1" dirty="0"/>
              <a:t>. októbra 2008</a:t>
            </a:r>
            <a:r>
              <a:rPr lang="sk-SK" dirty="0"/>
              <a:t> </a:t>
            </a:r>
            <a:r>
              <a:rPr lang="sk-SK" dirty="0" smtClean="0"/>
              <a:t>sme pre </a:t>
            </a:r>
            <a:r>
              <a:rPr lang="sk-SK" dirty="0"/>
              <a:t>onkologických pacientov, ich blízkych i verejnosť </a:t>
            </a:r>
            <a:r>
              <a:rPr lang="sk-SK" dirty="0" smtClean="0"/>
              <a:t>otvorili brány</a:t>
            </a:r>
            <a:r>
              <a:rPr lang="sk-SK" dirty="0"/>
              <a:t> </a:t>
            </a:r>
            <a:r>
              <a:rPr lang="sk-SK" b="1" dirty="0"/>
              <a:t>Centra pomoci </a:t>
            </a:r>
            <a:r>
              <a:rPr lang="sk-SK" dirty="0"/>
              <a:t>na </a:t>
            </a:r>
            <a:r>
              <a:rPr lang="sk-SK" b="1" dirty="0"/>
              <a:t>Brestovej ul. č. 6 v Bratislave – Ružinove</a:t>
            </a:r>
            <a:r>
              <a:rPr lang="sk-SK" dirty="0"/>
              <a:t>. </a:t>
            </a:r>
            <a:endParaRPr lang="sk-SK" dirty="0" smtClean="0"/>
          </a:p>
          <a:p>
            <a:pPr algn="just"/>
            <a:endParaRPr lang="sk-SK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smtClean="0"/>
              <a:t>Vybudovali </a:t>
            </a:r>
            <a:r>
              <a:rPr lang="sk-SK" dirty="0"/>
              <a:t>sme ho podľa vzoru krajín západnej Európy a bolo prvým svojho druhu na Slovensku, v regióne strednej             a východnej Európy.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4" y="1179152"/>
            <a:ext cx="3853098" cy="25712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1157"/>
            <a:ext cx="4443643" cy="25898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bx\share\FOTO a KAMPANE\CENTRUM BA\PROGRAMY CENTRUM 2013\pilates\IMG_2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400267"/>
          </a:xfrm>
          <a:prstGeom prst="rect">
            <a:avLst/>
          </a:prstGeom>
          <a:noFill/>
        </p:spPr>
      </p:pic>
      <p:pic>
        <p:nvPicPr>
          <p:cNvPr id="18434" name="Obrázo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\\pbx\share\FOTO a KAMPANE\CENTRUM BA\PROGRAMY CENTRUM 2012\Joga\IMG_7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276872"/>
            <a:ext cx="2744513" cy="2240696"/>
          </a:xfrm>
          <a:prstGeom prst="rect">
            <a:avLst/>
          </a:prstGeom>
          <a:noFill/>
        </p:spPr>
      </p:pic>
      <p:pic>
        <p:nvPicPr>
          <p:cNvPr id="10" name="Picture 2" descr="\\pbx\share\FOTO a KAMPANE\CENTRUM BA\PROGRAMY CENTRUM 2012\Zumba 2012\IMG_0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170004"/>
            <a:ext cx="4019049" cy="268799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030" y="2393322"/>
            <a:ext cx="3422858" cy="256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0369" y="2996952"/>
            <a:ext cx="3123631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857" y="4725144"/>
            <a:ext cx="2217593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69" y="0"/>
            <a:ext cx="3123631" cy="29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2495771" cy="227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R B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139" y="0"/>
            <a:ext cx="2898745" cy="2831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424" y="2831232"/>
            <a:ext cx="3582311" cy="218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1626" y="4596759"/>
            <a:ext cx="3152374" cy="224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1626" y="2831232"/>
            <a:ext cx="3152374" cy="185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424" y="-21488"/>
            <a:ext cx="2915815" cy="28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68" y="-21488"/>
            <a:ext cx="3635232" cy="285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50" y="2831232"/>
            <a:ext cx="2427739" cy="1851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51" y="4683140"/>
            <a:ext cx="2635772" cy="2135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3" y="5019099"/>
            <a:ext cx="3598340" cy="1823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244724" y="139700"/>
            <a:ext cx="6215707" cy="923925"/>
          </a:xfrm>
        </p:spPr>
        <p:txBody>
          <a:bodyPr/>
          <a:lstStyle/>
          <a:p>
            <a:pPr algn="ctr" eaLnBrk="1" hangingPunct="1"/>
            <a:r>
              <a:rPr lang="sk-SK" sz="2400" b="1" dirty="0" smtClean="0">
                <a:cs typeface="Trebuchet MS" pitchFamily="34" charset="0"/>
              </a:rPr>
              <a:t>Centrum pomoci LPR v Košiciach</a:t>
            </a:r>
          </a:p>
        </p:txBody>
      </p:sp>
      <p:pic>
        <p:nvPicPr>
          <p:cNvPr id="20483" name="Obrázok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BlokTextu 9"/>
          <p:cNvSpPr txBox="1">
            <a:spLocks noChangeArrowheads="1"/>
          </p:cNvSpPr>
          <p:nvPr/>
        </p:nvSpPr>
        <p:spPr bwMode="auto">
          <a:xfrm>
            <a:off x="971550" y="3789363"/>
            <a:ext cx="727233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7. mája 2009</a:t>
            </a:r>
            <a:r>
              <a:rPr lang="sk-SK" dirty="0"/>
              <a:t> </a:t>
            </a:r>
            <a:r>
              <a:rPr lang="sk-SK" dirty="0" smtClean="0"/>
              <a:t>sme otvorili</a:t>
            </a:r>
            <a:r>
              <a:rPr lang="sk-SK" dirty="0"/>
              <a:t> </a:t>
            </a:r>
            <a:r>
              <a:rPr lang="sk-SK" b="1" dirty="0"/>
              <a:t>Centrum pomoci </a:t>
            </a:r>
            <a:r>
              <a:rPr lang="sk-SK" b="1" dirty="0" smtClean="0"/>
              <a:t>v </a:t>
            </a:r>
            <a:r>
              <a:rPr lang="sk-SK" b="1" dirty="0"/>
              <a:t>Košiciach</a:t>
            </a:r>
            <a:r>
              <a:rPr lang="sk-SK" dirty="0"/>
              <a:t> na </a:t>
            </a:r>
            <a:r>
              <a:rPr lang="sk-SK" b="1" dirty="0" err="1"/>
              <a:t>Paulínyho</a:t>
            </a:r>
            <a:r>
              <a:rPr lang="sk-SK" b="1" dirty="0"/>
              <a:t> ul. 63</a:t>
            </a:r>
            <a:r>
              <a:rPr lang="sk-SK" dirty="0"/>
              <a:t>,</a:t>
            </a:r>
            <a:r>
              <a:rPr lang="sk-SK" b="1" dirty="0"/>
              <a:t> v časti Železníky</a:t>
            </a:r>
            <a:r>
              <a:rPr lang="sk-SK" dirty="0"/>
              <a:t>. </a:t>
            </a:r>
            <a:endParaRPr lang="sk-SK" dirty="0" smtClean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Išlo </a:t>
            </a:r>
            <a:r>
              <a:rPr lang="sk-SK" dirty="0"/>
              <a:t>už v poradí o druhé z troch </a:t>
            </a:r>
            <a:r>
              <a:rPr lang="sk-SK" dirty="0" smtClean="0"/>
              <a:t>Centier </a:t>
            </a:r>
            <a:r>
              <a:rPr lang="sk-SK" dirty="0"/>
              <a:t>pomoci na </a:t>
            </a:r>
            <a:r>
              <a:rPr lang="sk-SK" dirty="0" smtClean="0"/>
              <a:t>Slovensku, </a:t>
            </a:r>
            <a:r>
              <a:rPr lang="sk-SK" dirty="0"/>
              <a:t>určené pre onkologických pacientov a ich blízkych.</a:t>
            </a:r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 roku 2012 prešlo CP rozsiahlou </a:t>
            </a:r>
            <a:r>
              <a:rPr lang="sk-SK" dirty="0"/>
              <a:t>rekonštrukciou a program pre všetkých onkologických pacientov z Košíc </a:t>
            </a:r>
            <a:r>
              <a:rPr lang="sk-SK" dirty="0" smtClean="0"/>
              <a:t>a </a:t>
            </a:r>
            <a:r>
              <a:rPr lang="sk-SK" dirty="0"/>
              <a:t>okolia následne začal </a:t>
            </a:r>
            <a:r>
              <a:rPr lang="sk-SK" b="1" dirty="0"/>
              <a:t>koncom apríla 2013</a:t>
            </a:r>
            <a:r>
              <a:rPr lang="sk-SK" dirty="0"/>
              <a:t>.</a:t>
            </a:r>
          </a:p>
          <a:p>
            <a:endParaRPr lang="sk-SK" dirty="0"/>
          </a:p>
        </p:txBody>
      </p:sp>
      <p:pic>
        <p:nvPicPr>
          <p:cNvPr id="11" name="Obrázok 10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11760" y="980728"/>
            <a:ext cx="4248472" cy="262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72200" y="1844824"/>
            <a:ext cx="2463276" cy="328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15816" y="3573016"/>
            <a:ext cx="3378390" cy="253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915816" y="620688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Obrázok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79512" y="1772816"/>
            <a:ext cx="2530000" cy="337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1484784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04048" y="3969060"/>
            <a:ext cx="3467878" cy="26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Obrázok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3346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364088" y="188640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908175" y="260350"/>
            <a:ext cx="5759450" cy="92551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Kto sm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e?</a:t>
            </a:r>
          </a:p>
        </p:txBody>
      </p:sp>
      <p:sp>
        <p:nvSpPr>
          <p:cNvPr id="4099" name="Zástupný symbol obsahu 9"/>
          <p:cNvSpPr>
            <a:spLocks noGrp="1"/>
          </p:cNvSpPr>
          <p:nvPr>
            <p:ph idx="1"/>
          </p:nvPr>
        </p:nvSpPr>
        <p:spPr>
          <a:xfrm>
            <a:off x="755650" y="1341438"/>
            <a:ext cx="8137525" cy="475138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sk-SK" sz="1600" b="1" dirty="0" smtClean="0"/>
              <a:t>Občianske združenie Liga proti rakovine SR vzniklo v roku 1990</a:t>
            </a:r>
            <a:r>
              <a:rPr lang="sk-SK" sz="1600" dirty="0" smtClean="0"/>
              <a:t> ako reakcia na potrebu zmierniť bremeno rakoviny na Slovensku.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sk-SK" sz="1600" dirty="0" smtClean="0"/>
              <a:t>Pridali sme sa k programu Európa proti rakovine. Stotožnili sme sa s kľúčovými úlohami boja proti rakovine, postupne sme sa začali zapájať do všetkých aktivít na úrovni Európskej únie a stali sme sa iniciátorom národných a medzinárodných aktivít v oblasti onkológie.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sk-SK" sz="1600" dirty="0" smtClean="0"/>
              <a:t>Na medzinárodnej úrovni spolupracuje LPR SR so 40 organizáciami z 28 štátov Európy, s členmi  Európskej asociácie Líg proti rakovine (ECL) a inými organizáciami vo svete.</a:t>
            </a:r>
          </a:p>
          <a:p>
            <a:pPr eaLnBrk="1" hangingPunct="1">
              <a:buFont typeface="Wingdings 2" pitchFamily="18" charset="2"/>
              <a:buNone/>
            </a:pPr>
            <a:endParaRPr lang="sk-SK" sz="1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sk-SK" sz="1600" dirty="0" smtClean="0"/>
              <a:t>LPR spája ľudí v spoločnom úsilí: 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sk-SK" sz="1400" dirty="0" smtClean="0"/>
              <a:t>predchádzať rakovine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sk-SK" sz="1400" dirty="0" smtClean="0"/>
              <a:t>zistiť ju včas a podporovať jej účinnú liečbu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sk-SK" sz="1400" dirty="0" smtClean="0"/>
              <a:t>starať sa o onkologických pacientov počas liečby a po nej a zmierniť ich utrpenie</a:t>
            </a:r>
          </a:p>
          <a:p>
            <a:pPr lvl="1" eaLnBrk="1" hangingPunct="1">
              <a:buFont typeface="Wingdings" pitchFamily="2" charset="2"/>
              <a:buChar char="v"/>
            </a:pPr>
            <a:r>
              <a:rPr lang="sk-SK" sz="1400" dirty="0" smtClean="0"/>
              <a:t>znížiť úmrtnosť na rakovinu</a:t>
            </a:r>
          </a:p>
        </p:txBody>
      </p:sp>
      <p:pic>
        <p:nvPicPr>
          <p:cNvPr id="4100" name="Obrázo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475656" y="327025"/>
            <a:ext cx="7488832" cy="554038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r>
              <a:rPr lang="sk-SK" sz="2400" b="1" dirty="0">
                <a:solidFill>
                  <a:srgbClr val="404040"/>
                </a:solidFill>
                <a:latin typeface="+mj-lt"/>
                <a:ea typeface="Trebuchet MS" pitchFamily="34" charset="0"/>
                <a:cs typeface="Trebuchet MS" pitchFamily="34" charset="0"/>
              </a:rPr>
              <a:t>Centrum pomoci </a:t>
            </a:r>
            <a:r>
              <a:rPr lang="sk-SK" sz="2400" b="1" dirty="0" smtClean="0">
                <a:solidFill>
                  <a:srgbClr val="404040"/>
                </a:solidFill>
                <a:latin typeface="+mj-lt"/>
                <a:ea typeface="Trebuchet MS" pitchFamily="34" charset="0"/>
                <a:cs typeface="Trebuchet MS" pitchFamily="34" charset="0"/>
              </a:rPr>
              <a:t>LPR v Martine Martin</a:t>
            </a:r>
            <a:endParaRPr lang="sk-SK" sz="2400" b="1" dirty="0">
              <a:solidFill>
                <a:srgbClr val="404040"/>
              </a:solidFill>
              <a:latin typeface="+mj-lt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3556" name="BlokTextu 4"/>
          <p:cNvSpPr txBox="1">
            <a:spLocks noChangeArrowheads="1"/>
          </p:cNvSpPr>
          <p:nvPr/>
        </p:nvSpPr>
        <p:spPr bwMode="auto">
          <a:xfrm>
            <a:off x="1187450" y="3716338"/>
            <a:ext cx="6985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/>
              <a:t>16.júla </a:t>
            </a:r>
            <a:r>
              <a:rPr lang="sk-SK" b="1" dirty="0"/>
              <a:t>2010</a:t>
            </a:r>
            <a:r>
              <a:rPr lang="sk-SK" dirty="0"/>
              <a:t> </a:t>
            </a:r>
            <a:r>
              <a:rPr lang="sk-SK" dirty="0" smtClean="0"/>
              <a:t>sme oficiálne otvorili ďalšie, v </a:t>
            </a:r>
            <a:r>
              <a:rPr lang="sk-SK" dirty="0"/>
              <a:t>poradí už tretie </a:t>
            </a:r>
            <a:r>
              <a:rPr lang="sk-SK" b="1" dirty="0" smtClean="0"/>
              <a:t>Centrum </a:t>
            </a:r>
            <a:r>
              <a:rPr lang="sk-SK" b="1" dirty="0"/>
              <a:t>pomoci</a:t>
            </a:r>
            <a:r>
              <a:rPr lang="sk-SK" dirty="0"/>
              <a:t> </a:t>
            </a:r>
            <a:r>
              <a:rPr lang="sk-SK"/>
              <a:t>- </a:t>
            </a:r>
            <a:r>
              <a:rPr lang="sk-SK" smtClean="0"/>
              <a:t>tento krát </a:t>
            </a:r>
            <a:r>
              <a:rPr lang="sk-SK" dirty="0"/>
              <a:t>na strednom </a:t>
            </a:r>
            <a:r>
              <a:rPr lang="sk-SK" dirty="0" smtClean="0"/>
              <a:t>Slovensku,</a:t>
            </a:r>
            <a:r>
              <a:rPr lang="sk-SK" dirty="0"/>
              <a:t> </a:t>
            </a:r>
            <a:r>
              <a:rPr lang="sk-SK" b="1" dirty="0"/>
              <a:t>v Martine</a:t>
            </a:r>
            <a:r>
              <a:rPr lang="sk-SK" dirty="0"/>
              <a:t>. </a:t>
            </a:r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Podobne ako </a:t>
            </a:r>
            <a:r>
              <a:rPr lang="sk-SK" dirty="0" smtClean="0"/>
              <a:t>Centrá </a:t>
            </a:r>
            <a:r>
              <a:rPr lang="sk-SK" dirty="0"/>
              <a:t>pomoci v Bratislave a Košiciach, i toto centrum ponúka bezplatné služby </a:t>
            </a:r>
            <a:r>
              <a:rPr lang="sk-SK" dirty="0" smtClean="0"/>
              <a:t>pre onkologických </a:t>
            </a:r>
            <a:r>
              <a:rPr lang="sk-SK" dirty="0"/>
              <a:t>pacientov, ich blízkych i verejnosť.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41" y="846074"/>
            <a:ext cx="4223742" cy="28212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>
          <a:xfrm>
            <a:off x="2411413" y="404813"/>
            <a:ext cx="3963987" cy="592137"/>
          </a:xfrm>
        </p:spPr>
        <p:txBody>
          <a:bodyPr/>
          <a:lstStyle/>
          <a:p>
            <a:pPr algn="ctr" eaLnBrk="1" hangingPunct="1"/>
            <a:r>
              <a:rPr lang="sk-SK" sz="2400" b="1" dirty="0" smtClean="0">
                <a:cs typeface="Trebuchet MS" pitchFamily="34" charset="0"/>
              </a:rPr>
              <a:t>Odborné prednášky </a:t>
            </a:r>
            <a:endParaRPr lang="sk-SK" sz="2400" dirty="0" smtClean="0">
              <a:cs typeface="Trebuchet MS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1052736"/>
            <a:ext cx="411389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52219" y="1123386"/>
            <a:ext cx="4078885" cy="259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5536" y="3861048"/>
            <a:ext cx="4185901" cy="251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04049" y="3861048"/>
            <a:ext cx="4018028" cy="251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Obrázok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4300"/>
            <a:ext cx="10318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>
          <a:xfrm>
            <a:off x="1763689" y="333375"/>
            <a:ext cx="6768752" cy="635000"/>
          </a:xfrm>
        </p:spPr>
        <p:txBody>
          <a:bodyPr/>
          <a:lstStyle/>
          <a:p>
            <a:pPr algn="ctr" eaLnBrk="1" hangingPunct="1"/>
            <a:r>
              <a:rPr lang="sk-SK" sz="2400" b="1" dirty="0" smtClean="0">
                <a:cs typeface="Trebuchet MS" pitchFamily="34" charset="0"/>
              </a:rPr>
              <a:t>Kreatívne kurzy –   ukážky prác</a:t>
            </a:r>
            <a:endParaRPr lang="sk-SK" sz="2400" dirty="0" smtClean="0">
              <a:cs typeface="Trebuchet MS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88024" y="1124744"/>
            <a:ext cx="3744416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88024" y="3933056"/>
            <a:ext cx="390152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3887" y="3861048"/>
            <a:ext cx="3732089" cy="264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Obrázok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1031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servitkova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1124744"/>
            <a:ext cx="399644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>
          <a:xfrm>
            <a:off x="1763689" y="333375"/>
            <a:ext cx="6768752" cy="635000"/>
          </a:xfrm>
        </p:spPr>
        <p:txBody>
          <a:bodyPr/>
          <a:lstStyle/>
          <a:p>
            <a:pPr algn="ctr" eaLnBrk="1" hangingPunct="1"/>
            <a:r>
              <a:rPr lang="sk-SK" sz="2400" b="1" dirty="0" smtClean="0">
                <a:cs typeface="Trebuchet MS" pitchFamily="34" charset="0"/>
              </a:rPr>
              <a:t>Kreatívne kurzy –   ukážky prác</a:t>
            </a:r>
            <a:endParaRPr lang="sk-SK" sz="2400" dirty="0" smtClean="0">
              <a:cs typeface="Trebuchet MS" pitchFamily="34" charset="0"/>
            </a:endParaRPr>
          </a:p>
        </p:txBody>
      </p:sp>
      <p:pic>
        <p:nvPicPr>
          <p:cNvPr id="26630" name="Obrázok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1031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920"/>
            <a:ext cx="2411760" cy="160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85193"/>
            <a:ext cx="2592288" cy="1596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84919"/>
            <a:ext cx="2664296" cy="1607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4" y="3140968"/>
            <a:ext cx="2415233" cy="1607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140968"/>
            <a:ext cx="2592288" cy="1607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140993"/>
            <a:ext cx="2684019" cy="1607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0" y="5013176"/>
            <a:ext cx="2411760" cy="1607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3176"/>
            <a:ext cx="2621582" cy="16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77" y="5013176"/>
            <a:ext cx="2675685" cy="1607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7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>
          <a:xfrm>
            <a:off x="1763689" y="333375"/>
            <a:ext cx="6768752" cy="635000"/>
          </a:xfrm>
        </p:spPr>
        <p:txBody>
          <a:bodyPr/>
          <a:lstStyle/>
          <a:p>
            <a:pPr algn="ctr" eaLnBrk="1" hangingPunct="1"/>
            <a:r>
              <a:rPr lang="sk-SK" sz="2400" b="1" dirty="0" smtClean="0">
                <a:cs typeface="Trebuchet MS" pitchFamily="34" charset="0"/>
              </a:rPr>
              <a:t>Kreatívne kurzy –   ukážky prác</a:t>
            </a:r>
            <a:endParaRPr lang="sk-SK" sz="2400" dirty="0" smtClean="0">
              <a:cs typeface="Trebuchet MS" pitchFamily="34" charset="0"/>
            </a:endParaRPr>
          </a:p>
        </p:txBody>
      </p:sp>
      <p:pic>
        <p:nvPicPr>
          <p:cNvPr id="26630" name="Obrázok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1031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84920"/>
            <a:ext cx="2592288" cy="1607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84920"/>
            <a:ext cx="2664296" cy="1607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4920"/>
            <a:ext cx="2411760" cy="1607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2411760" cy="1656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96952"/>
            <a:ext cx="2592288" cy="16561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96952"/>
            <a:ext cx="2627784" cy="1751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55" y="4869160"/>
            <a:ext cx="2393834" cy="16561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93332"/>
            <a:ext cx="2592288" cy="1632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928617"/>
            <a:ext cx="2627784" cy="1607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9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o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484313"/>
            <a:ext cx="2451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116013" y="3141663"/>
            <a:ext cx="69850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MAGAZÍN LIGY PROTI RAKOVINE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2843213" y="3860800"/>
            <a:ext cx="3024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SPERANZA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BlokTextu 2"/>
          <p:cNvSpPr txBox="1">
            <a:spLocks noChangeArrowheads="1"/>
          </p:cNvSpPr>
          <p:nvPr/>
        </p:nvSpPr>
        <p:spPr bwMode="auto">
          <a:xfrm>
            <a:off x="468312" y="1125538"/>
            <a:ext cx="842416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i="1" dirty="0" smtClean="0"/>
              <a:t>Nádej</a:t>
            </a:r>
            <a:r>
              <a:rPr lang="sk-SK" i="1" dirty="0"/>
              <a:t> </a:t>
            </a:r>
            <a:r>
              <a:rPr lang="sk-SK" dirty="0"/>
              <a:t>- názov, ktorý si zvolili sami pacienti, najlepšie vyjadruje zmysel tohto </a:t>
            </a:r>
            <a:r>
              <a:rPr lang="sk-SK" dirty="0" smtClean="0"/>
              <a:t>časopisu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Magazín </a:t>
            </a:r>
            <a:r>
              <a:rPr lang="sk-SK" dirty="0"/>
              <a:t>je </a:t>
            </a:r>
            <a:r>
              <a:rPr lang="sk-SK" dirty="0" smtClean="0"/>
              <a:t>bezplatne k </a:t>
            </a:r>
            <a:r>
              <a:rPr lang="sk-SK" dirty="0"/>
              <a:t>dispozícii v tlačenej forme v Centrách pomoci, alebo </a:t>
            </a:r>
            <a:r>
              <a:rPr lang="sk-SK" dirty="0" smtClean="0"/>
              <a:t>v </a:t>
            </a:r>
            <a:r>
              <a:rPr lang="sk-SK" dirty="0"/>
              <a:t>elektronickej podobe na </a:t>
            </a:r>
            <a:r>
              <a:rPr lang="sk-SK" dirty="0" err="1">
                <a:hlinkClick r:id="rId2"/>
              </a:rPr>
              <a:t>www.lpr.sk</a:t>
            </a:r>
            <a:r>
              <a:rPr lang="sk-SK" dirty="0" smtClean="0"/>
              <a:t>.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</a:t>
            </a:r>
            <a:r>
              <a:rPr lang="sk-SK" b="1" dirty="0" smtClean="0"/>
              <a:t>agazín La </a:t>
            </a:r>
            <a:r>
              <a:rPr lang="sk-SK" b="1" dirty="0" err="1" smtClean="0"/>
              <a:t>Speranza</a:t>
            </a:r>
            <a:r>
              <a:rPr lang="sk-SK" dirty="0"/>
              <a:t> </a:t>
            </a:r>
            <a:r>
              <a:rPr lang="sk-SK" dirty="0" smtClean="0"/>
              <a:t>má za cieľ byť užitočným </a:t>
            </a:r>
            <a:r>
              <a:rPr lang="sk-SK" dirty="0"/>
              <a:t>spoločníkom </a:t>
            </a:r>
            <a:r>
              <a:rPr lang="sk-SK" dirty="0" smtClean="0"/>
              <a:t>nielen pre pacientov, ale aj pre širokú verejnosť a </a:t>
            </a:r>
            <a:r>
              <a:rPr lang="sk-SK" dirty="0"/>
              <a:t>prinášať </a:t>
            </a:r>
            <a:r>
              <a:rPr lang="sk-SK" dirty="0" smtClean="0"/>
              <a:t>čitateľom odborné informácie v oblasti onkologických ochorení a prevencie, rady</a:t>
            </a:r>
            <a:r>
              <a:rPr lang="sk-SK" dirty="0"/>
              <a:t>, odporúčania a </a:t>
            </a:r>
            <a:r>
              <a:rPr lang="sk-SK" dirty="0" smtClean="0"/>
              <a:t>povzbudenia, informovať o činnosti a aktivitách LPR.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Magazín môže byť sprievodcom na dlhej ceste plnej prekážok nielen tým, ktorých choroba postihla, ale i tým, ktorí by sa o problémoch s ňou spojených chceli niečo viac dozvedieť.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28676" name="Obrázo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47664" y="33265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LA SPERANZA</a:t>
            </a:r>
            <a:r>
              <a:rPr lang="sk-SK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o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:\La Speranza\La_Speranza staré\La_Speranza\na web\titulka_2_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8858"/>
            <a:ext cx="2561596" cy="36004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La Speranza\La_Speranza staré\La_Speranza\na web\titulka_01_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2560459" cy="36004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La Speranza\La_Speranza staré\La_Speranza\na web\titulka_02_2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525922" cy="359050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o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484313"/>
            <a:ext cx="2451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116013" y="3141663"/>
            <a:ext cx="6985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PROJEKTY PODPORENÉ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LIGOU PROTI RAKOVINE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Obrázo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BlokTextu 4"/>
          <p:cNvSpPr txBox="1">
            <a:spLocks noChangeArrowheads="1"/>
          </p:cNvSpPr>
          <p:nvPr/>
        </p:nvSpPr>
        <p:spPr bwMode="auto">
          <a:xfrm>
            <a:off x="1908175" y="260350"/>
            <a:ext cx="504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 dirty="0" err="1" smtClean="0"/>
              <a:t>Onkoporadňa</a:t>
            </a:r>
            <a:r>
              <a:rPr lang="sk-SK" b="1" dirty="0" smtClean="0"/>
              <a:t> a Sieť psychológov</a:t>
            </a:r>
            <a:endParaRPr lang="sk-SK" b="1" dirty="0"/>
          </a:p>
          <a:p>
            <a:endParaRPr lang="sk-SK" dirty="0"/>
          </a:p>
        </p:txBody>
      </p:sp>
      <p:sp>
        <p:nvSpPr>
          <p:cNvPr id="2" name="TextBox 1"/>
          <p:cNvSpPr txBox="1"/>
          <p:nvPr/>
        </p:nvSpPr>
        <p:spPr>
          <a:xfrm>
            <a:off x="572294" y="1268760"/>
            <a:ext cx="78161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Onkoporadňa</a:t>
            </a:r>
            <a:endParaRPr lang="sk-S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/>
              <a:t>Telefonické a mailové poradenstvo s odborníkmi </a:t>
            </a:r>
            <a:r>
              <a:rPr lang="sk-SK" dirty="0" smtClean="0"/>
              <a:t>na tému otázok súvisiacich s onkologickým ochorením alebo v oblasti prevencie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/>
              <a:t>Určené pre pacientov, ich blízkych a širokú verejnosť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Odborníci z rôznych oblastí (lekári – onkológovia, výživoví poradcovia, sociálno-právni poradcovia, psychológovia, preventívne poradenstvo...) sú pre pacientov k dispozícii každý deň </a:t>
            </a:r>
            <a:r>
              <a:rPr lang="sk-SK" b="1" dirty="0" smtClean="0"/>
              <a:t>na tel. čísle 0800 11 88 11 alebo mailom na </a:t>
            </a:r>
            <a:r>
              <a:rPr lang="sk-SK" b="1" dirty="0" err="1" smtClean="0">
                <a:hlinkClick r:id="rId3"/>
              </a:rPr>
              <a:t>poradna@lpr.sk</a:t>
            </a:r>
            <a:endParaRPr lang="sk-SK" b="1" dirty="0" smtClean="0"/>
          </a:p>
          <a:p>
            <a:endParaRPr lang="sk-SK" b="1" dirty="0"/>
          </a:p>
          <a:p>
            <a:r>
              <a:rPr lang="sk-SK" b="1" dirty="0" smtClean="0"/>
              <a:t>Sieť psychológov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/>
              <a:t>Psychologické poradenstvo pre pacientov a ich blízkych v rámci celého Slovenska (20 psychológov)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Psychológovia sú k dispozícii priamo na oddeleniach nemocníc alebo po dohode aj ambulantne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smtClean="0"/>
              <a:t>Služby sú pre pacientov a ich blízkych bezplatné</a:t>
            </a:r>
            <a:r>
              <a:rPr lang="sk-SK" dirty="0" smtClean="0"/>
              <a:t>, hradené LPR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Kontakty na psychológov sú zverejnené na stránke </a:t>
            </a:r>
            <a:r>
              <a:rPr lang="sk-SK" dirty="0" err="1" smtClean="0"/>
              <a:t>www.lpr.sk</a:t>
            </a:r>
            <a:endParaRPr lang="sk-SK" dirty="0"/>
          </a:p>
        </p:txBody>
      </p:sp>
    </p:spTree>
    <p:extLst>
      <p:ext uri="{BB962C8B-B14F-4D97-AF65-F5344CB8AC3E}">
        <p14:creationId xmlns="" xmlns:p14="http://schemas.microsoft.com/office/powerpoint/2010/main" val="9012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textu 1"/>
          <p:cNvSpPr>
            <a:spLocks noGrp="1"/>
          </p:cNvSpPr>
          <p:nvPr>
            <p:ph type="body" idx="1"/>
          </p:nvPr>
        </p:nvSpPr>
        <p:spPr>
          <a:xfrm>
            <a:off x="971550" y="2852738"/>
            <a:ext cx="7116763" cy="860425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sk-SK" smtClean="0">
                <a:solidFill>
                  <a:srgbClr val="404040"/>
                </a:solidFill>
              </a:rPr>
              <a:t>LIGY PROTI RAKOVINE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42988" y="1844675"/>
            <a:ext cx="7118350" cy="965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3 hlavné OBLASTI pôsobenia</a:t>
            </a:r>
            <a:endParaRPr lang="sk-SK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5124" name="Obrázo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4005263"/>
            <a:ext cx="2449512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Obrázo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BlokTextu 3"/>
          <p:cNvSpPr txBox="1">
            <a:spLocks noChangeArrowheads="1"/>
          </p:cNvSpPr>
          <p:nvPr/>
        </p:nvSpPr>
        <p:spPr bwMode="auto">
          <a:xfrm>
            <a:off x="323850" y="3860800"/>
            <a:ext cx="82089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Jeden z </a:t>
            </a:r>
            <a:r>
              <a:rPr lang="sk-SK" sz="1600" dirty="0"/>
              <a:t>projektov Ligy proti rakovine, ktorý je realizovaný v rámci </a:t>
            </a:r>
            <a:r>
              <a:rPr lang="sk-SK" sz="1600" dirty="0" err="1"/>
              <a:t>psychosociálnej</a:t>
            </a:r>
            <a:r>
              <a:rPr lang="sk-SK" sz="1600" dirty="0"/>
              <a:t> </a:t>
            </a:r>
            <a:r>
              <a:rPr lang="sk-SK" sz="1600" dirty="0" smtClean="0"/>
              <a:t>pomoci </a:t>
            </a:r>
            <a:r>
              <a:rPr lang="sk-SK" sz="1600" dirty="0"/>
              <a:t>pacientom, hradený z výnosu Dňa narcisov, asignácie 2% dane z príjmu i z darov FO a PO osôb.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Ich cieľom je pomôcť onkologickým pacientom po liečbe načerpať nové sily a poskytnúť plnohodnotnú podporu pri návrate do „bežného“ života.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Pobyt je určený pre pacientov z celého Slovenska a je bezplatný. Možnosť zúčastniť sa má každoročne približne </a:t>
            </a:r>
            <a:r>
              <a:rPr lang="sk-SK" sz="1600" dirty="0" smtClean="0"/>
              <a:t>400 </a:t>
            </a:r>
            <a:r>
              <a:rPr lang="sk-SK" sz="1600" dirty="0"/>
              <a:t>pacientov.</a:t>
            </a:r>
          </a:p>
        </p:txBody>
      </p:sp>
      <p:sp>
        <p:nvSpPr>
          <p:cNvPr id="31749" name="BlokTextu 4"/>
          <p:cNvSpPr txBox="1">
            <a:spLocks noChangeArrowheads="1"/>
          </p:cNvSpPr>
          <p:nvPr/>
        </p:nvSpPr>
        <p:spPr bwMode="auto">
          <a:xfrm>
            <a:off x="1908175" y="260350"/>
            <a:ext cx="5040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/>
              <a:t>Relaxačné týždňovky </a:t>
            </a:r>
          </a:p>
          <a:p>
            <a:pPr algn="ctr"/>
            <a:r>
              <a:rPr lang="sk-SK" b="1"/>
              <a:t>pre onkologických pacientov</a:t>
            </a:r>
          </a:p>
          <a:p>
            <a:endParaRPr lang="sk-SK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600400" cy="26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058696" cy="26032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Obrázo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BlokTextu 3"/>
          <p:cNvSpPr txBox="1">
            <a:spLocks noChangeArrowheads="1"/>
          </p:cNvSpPr>
          <p:nvPr/>
        </p:nvSpPr>
        <p:spPr bwMode="auto">
          <a:xfrm>
            <a:off x="323850" y="3860800"/>
            <a:ext cx="82089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Je to najnovší projekt Ligy proti rakovine, pričom v lete 2017 sme zrealizovali jeho druhý ročník.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Je určený pre rodiny s deťmi, kde jeden s rodičov je onkologický pacient. Pobytu sa zúčastňujú celé rodiny, v roku 2017 ich bolo celkovo 33. 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Jeho cieľom je nasmerovať rodinky, ako môžu spoločne jednoduchšie zvládať náročné v obdobie v ich živote, spojené s ochorením.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Počas pobytu je pre účastníkov pripravený bohatý program – pohybové aktivity, kreatívne dielne, spoločné výlety do okolia, poradenstvo so psychológom, spoločné hry, a pod.</a:t>
            </a:r>
            <a:endParaRPr lang="sk-SK" sz="1600" dirty="0"/>
          </a:p>
        </p:txBody>
      </p:sp>
      <p:sp>
        <p:nvSpPr>
          <p:cNvPr id="31749" name="BlokTextu 4"/>
          <p:cNvSpPr txBox="1">
            <a:spLocks noChangeArrowheads="1"/>
          </p:cNvSpPr>
          <p:nvPr/>
        </p:nvSpPr>
        <p:spPr bwMode="auto">
          <a:xfrm>
            <a:off x="1908175" y="260350"/>
            <a:ext cx="5040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 dirty="0" smtClean="0"/>
              <a:t>Rodinná týždňovka</a:t>
            </a:r>
            <a:endParaRPr lang="sk-SK" b="1" dirty="0"/>
          </a:p>
          <a:p>
            <a:endParaRPr lang="sk-S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32602"/>
            <a:ext cx="4068633" cy="2712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1" y="932743"/>
            <a:ext cx="4068422" cy="271228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582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Obrázo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BlokTextu 10"/>
          <p:cNvSpPr txBox="1">
            <a:spLocks noChangeArrowheads="1"/>
          </p:cNvSpPr>
          <p:nvPr/>
        </p:nvSpPr>
        <p:spPr bwMode="auto">
          <a:xfrm>
            <a:off x="467544" y="3749675"/>
            <a:ext cx="78486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V súčasnosti na Slovensku fungujú ubytovacie zariadenia – „náhradné domovy" v </a:t>
            </a:r>
            <a:r>
              <a:rPr lang="sk-SK" sz="1400" b="1" dirty="0" smtClean="0"/>
              <a:t>Bratislave, </a:t>
            </a:r>
            <a:r>
              <a:rPr lang="sk-SK" sz="1400" dirty="0" smtClean="0"/>
              <a:t>v</a:t>
            </a:r>
            <a:r>
              <a:rPr lang="sk-SK" sz="1400" dirty="0"/>
              <a:t> </a:t>
            </a:r>
            <a:r>
              <a:rPr lang="sk-SK" sz="1400" b="1" dirty="0" smtClean="0"/>
              <a:t>Košiciach, v Banskej Bystrici – </a:t>
            </a:r>
            <a:r>
              <a:rPr lang="sk-SK" sz="1400" dirty="0" smtClean="0"/>
              <a:t>finančná podpora na zriadenie možností ubytovania.</a:t>
            </a: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Na rozdiel od nemocničných priestorov onkologického oddelenia, kde rodičia často spia na matracoch uložených na zemi, ponúka tento „Domov“ pohodlné a moderne zariadené bytové jednotky. Vďaka tejto možnosti môžu rodičia tráviť každý deň so svojím chorým dieťaťom a pomáhať mu tak prekonávať ťažké momenty hospitalizácie a zvládnuť náročnú liečbu.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„Domov“ sa vzhľadom a vybavením takmer ničím nelíši od toho nášho, ibaže jeho obyvatelia denne riešia iné, ako bežné problémy. Čelia spoločne rakovine.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400" dirty="0"/>
          </a:p>
        </p:txBody>
      </p:sp>
      <p:sp>
        <p:nvSpPr>
          <p:cNvPr id="35845" name="Nadpis 3"/>
          <p:cNvSpPr>
            <a:spLocks noGrp="1"/>
          </p:cNvSpPr>
          <p:nvPr>
            <p:ph type="title"/>
          </p:nvPr>
        </p:nvSpPr>
        <p:spPr>
          <a:xfrm>
            <a:off x="1476375" y="333375"/>
            <a:ext cx="6264275" cy="635000"/>
          </a:xfrm>
        </p:spPr>
        <p:txBody>
          <a:bodyPr/>
          <a:lstStyle/>
          <a:p>
            <a:pPr algn="ctr" eaLnBrk="1" hangingPunct="1"/>
            <a:r>
              <a:rPr lang="sk-SK" sz="2000" b="1" smtClean="0">
                <a:cs typeface="Trebuchet MS" pitchFamily="34" charset="0"/>
              </a:rPr>
              <a:t>Ubytovacie zariadenia pre rodičov detských onkologických pacientov</a:t>
            </a:r>
            <a:endParaRPr lang="sk-SK" sz="2000" smtClean="0">
              <a:cs typeface="Trebuchet MS" pitchFamily="34" charset="0"/>
            </a:endParaRPr>
          </a:p>
        </p:txBody>
      </p:sp>
      <p:pic>
        <p:nvPicPr>
          <p:cNvPr id="14" name="Obrázok 13" descr="ke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226944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13535"/>
            <a:ext cx="3189387" cy="23992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o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2492375"/>
            <a:ext cx="143986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BlokTextu 7"/>
          <p:cNvSpPr txBox="1">
            <a:spLocks noChangeArrowheads="1"/>
          </p:cNvSpPr>
          <p:nvPr/>
        </p:nvSpPr>
        <p:spPr bwMode="auto">
          <a:xfrm>
            <a:off x="3132138" y="4149725"/>
            <a:ext cx="2592387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 dirty="0"/>
              <a:t>LIGA PROTI RAKOVINE SR</a:t>
            </a:r>
          </a:p>
          <a:p>
            <a:pPr algn="ctr"/>
            <a:r>
              <a:rPr lang="it-IT" sz="1400" dirty="0"/>
              <a:t>Brestová 6</a:t>
            </a:r>
          </a:p>
          <a:p>
            <a:pPr algn="ctr"/>
            <a:r>
              <a:rPr lang="it-IT" sz="1400" dirty="0"/>
              <a:t>821 02 BRATISLAVA</a:t>
            </a:r>
            <a:endParaRPr lang="sk-SK" sz="1400" dirty="0"/>
          </a:p>
          <a:p>
            <a:pPr algn="ctr"/>
            <a:endParaRPr lang="sk-SK" sz="1400" dirty="0"/>
          </a:p>
          <a:p>
            <a:pPr algn="ctr"/>
            <a:r>
              <a:rPr lang="sk-SK" sz="1400" dirty="0" err="1">
                <a:hlinkClick r:id="rId3"/>
              </a:rPr>
              <a:t>lpr@lpr.sk</a:t>
            </a:r>
            <a:endParaRPr lang="sk-SK" sz="1400" dirty="0"/>
          </a:p>
          <a:p>
            <a:pPr algn="ctr"/>
            <a:r>
              <a:rPr lang="sk-SK" sz="1400" dirty="0" err="1" smtClean="0">
                <a:hlinkClick r:id="rId4"/>
              </a:rPr>
              <a:t>www.lpr.sk</a:t>
            </a:r>
            <a:endParaRPr lang="sk-SK" sz="1400" dirty="0" smtClean="0"/>
          </a:p>
          <a:p>
            <a:pPr algn="ctr"/>
            <a:r>
              <a:rPr lang="sk-SK" sz="1400" dirty="0" smtClean="0"/>
              <a:t>02/5292 1735</a:t>
            </a:r>
            <a:endParaRPr lang="sk-SK" sz="1400" dirty="0"/>
          </a:p>
          <a:p>
            <a:pPr algn="ctr"/>
            <a:endParaRPr lang="it-IT" dirty="0"/>
          </a:p>
          <a:p>
            <a:pPr algn="ctr"/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2339752" y="1442740"/>
            <a:ext cx="439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Ďakujeme za pozornosť!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sk-SK" sz="2200" b="1" smtClean="0">
                <a:cs typeface="Trebuchet MS" pitchFamily="34" charset="0"/>
              </a:rPr>
              <a:t>1. Psychosociálna starostlivosť </a:t>
            </a:r>
            <a:br>
              <a:rPr lang="sk-SK" sz="2200" b="1" smtClean="0">
                <a:cs typeface="Trebuchet MS" pitchFamily="34" charset="0"/>
              </a:rPr>
            </a:br>
            <a:r>
              <a:rPr lang="sk-SK" sz="2200" b="1" smtClean="0">
                <a:cs typeface="Trebuchet MS" pitchFamily="34" charset="0"/>
              </a:rPr>
              <a:t>o pacientov a ich rodiny</a:t>
            </a:r>
            <a:r>
              <a:rPr lang="sk-SK" sz="2600" b="1" smtClean="0">
                <a:cs typeface="Trebuchet MS" pitchFamily="34" charset="0"/>
              </a:rPr>
              <a:t/>
            </a:r>
            <a:br>
              <a:rPr lang="sk-SK" sz="2600" b="1" smtClean="0">
                <a:cs typeface="Trebuchet MS" pitchFamily="34" charset="0"/>
              </a:rPr>
            </a:br>
            <a:r>
              <a:rPr lang="sk-SK" sz="2600" b="1" smtClean="0">
                <a:cs typeface="Trebuchet MS" pitchFamily="34" charset="0"/>
              </a:rPr>
              <a:t>  </a:t>
            </a:r>
            <a:endParaRPr lang="sk-SK" sz="2600" smtClean="0">
              <a:cs typeface="Trebuchet MS" pitchFamily="34" charset="0"/>
            </a:endParaRPr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3703638"/>
          </a:xfrm>
        </p:spPr>
        <p:txBody>
          <a:bodyPr rtlCol="0">
            <a:normAutofit fontScale="25000" lnSpcReduction="20000"/>
          </a:bodyPr>
          <a:lstStyle/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Centrá pomoci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(Bratislava, Martin, Košice) 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Onkoporadňa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telefonické a mailové poradenstvo s odborníkmi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elaxačné pobyty pre pacientov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Rodinná týždňovka 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 rodičov s deťmi, kde jeden z rodičov je onkologický pacient</a:t>
            </a:r>
            <a:endParaRPr lang="sk-SK" sz="6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Podpora 18 pobočiek LPR 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rámci celého Slovenska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Sieť psychológov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psychologická podpora pacientov v nemocniciach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Priama finančná podpora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pre onkologických pacientov a ich rodiny vo finančnej tiesni</a:t>
            </a:r>
          </a:p>
          <a:p>
            <a:pPr marL="514350" indent="-51435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6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Projekty pre detskú onkológiu:  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ubytovacie zariadenia </a:t>
            </a:r>
            <a:r>
              <a:rPr lang="sk-SK" sz="6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 rodičov detských onkologických 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pacientov v BA a KE; v spolupráci s partnermi – tábory pre detských onkologických pacientov, preprava </a:t>
            </a:r>
            <a:r>
              <a:rPr lang="sk-SK" sz="6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detských pacientov na liečbu v rámci východného </a:t>
            </a:r>
            <a:r>
              <a:rPr lang="sk-SK" sz="6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Slovenska</a:t>
            </a:r>
          </a:p>
          <a:p>
            <a:pPr marL="514350" indent="-514350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/>
              <a:buNone/>
              <a:defRPr/>
            </a:pP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8600" y="4924425"/>
            <a:ext cx="26670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321050" y="4892675"/>
            <a:ext cx="26289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305550" y="4924425"/>
            <a:ext cx="2611438" cy="17208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1" name="Obrázok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013176"/>
            <a:ext cx="1296144" cy="17281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170" name="Nadpis 4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838200"/>
          </a:xfrm>
        </p:spPr>
        <p:txBody>
          <a:bodyPr/>
          <a:lstStyle/>
          <a:p>
            <a:pPr algn="ctr" eaLnBrk="1" hangingPunct="1"/>
            <a:r>
              <a:rPr lang="sk-SK" sz="2400" b="1" smtClean="0">
                <a:cs typeface="Trebuchet MS" pitchFamily="34" charset="0"/>
              </a:rPr>
              <a:t>2. Výchova, informovanosť, prevencia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152400" y="1219200"/>
            <a:ext cx="5943600" cy="53054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Publikačná činnosť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tlač brožúr a letákov pre pacientov i pre širokú verejnosť 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informácie o zdravom životnom štýle; ako predchádzať onkologickému ochoreniu; o jednotlivých onkologických diagnózach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distribúcia v rámci celého Slovenska (bezplatne)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sk-SK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v"/>
              <a:defRPr/>
            </a:pPr>
            <a:r>
              <a:rPr lang="sk-SK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Informačné a preventívne kampane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Týždeň Ligy proti rakovine (október)</a:t>
            </a:r>
          </a:p>
          <a:p>
            <a:pPr lvl="1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Svetový deň boja proti rakovine 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sk-SK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k-SK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(4. február)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/>
              <a:buChar char=""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940152" y="980728"/>
            <a:ext cx="2533650" cy="17795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652120" y="2924944"/>
            <a:ext cx="2475166" cy="18208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4" name="Obrázok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893895"/>
            <a:ext cx="2208245" cy="165618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971550" y="333375"/>
            <a:ext cx="7124700" cy="923925"/>
          </a:xfrm>
        </p:spPr>
        <p:txBody>
          <a:bodyPr/>
          <a:lstStyle/>
          <a:p>
            <a:pPr algn="ctr" eaLnBrk="1" hangingPunct="1"/>
            <a:r>
              <a:rPr lang="sk-SK" sz="2400" b="1" smtClean="0">
                <a:cs typeface="Trebuchet MS" pitchFamily="34" charset="0"/>
              </a:rPr>
              <a:t>3. Podpora výskumných </a:t>
            </a:r>
            <a:br>
              <a:rPr lang="sk-SK" sz="2400" b="1" smtClean="0">
                <a:cs typeface="Trebuchet MS" pitchFamily="34" charset="0"/>
              </a:rPr>
            </a:br>
            <a:r>
              <a:rPr lang="sk-SK" sz="2400" b="1" smtClean="0">
                <a:cs typeface="Trebuchet MS" pitchFamily="34" charset="0"/>
              </a:rPr>
              <a:t>a klinických projektov </a:t>
            </a:r>
          </a:p>
        </p:txBody>
      </p:sp>
      <p:sp>
        <p:nvSpPr>
          <p:cNvPr id="8195" name="Zástupný symbol obsahu 2"/>
          <p:cNvSpPr>
            <a:spLocks noGrp="1"/>
          </p:cNvSpPr>
          <p:nvPr>
            <p:ph idx="1"/>
          </p:nvPr>
        </p:nvSpPr>
        <p:spPr>
          <a:xfrm>
            <a:off x="1187450" y="1246188"/>
            <a:ext cx="7124700" cy="2573337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v"/>
            </a:pPr>
            <a:r>
              <a:rPr lang="sk-SK" sz="2000" dirty="0" smtClean="0"/>
              <a:t>podpora výskumu na Slovensku</a:t>
            </a:r>
          </a:p>
          <a:p>
            <a:pPr marL="514350" indent="-514350" eaLnBrk="1" hangingPunct="1">
              <a:buFont typeface="Wingdings" pitchFamily="2" charset="2"/>
              <a:buChar char="v"/>
            </a:pPr>
            <a:r>
              <a:rPr lang="sk-SK" sz="2000" dirty="0" smtClean="0"/>
              <a:t>pomoc nemocniciam a zdravotníckym zariadeniam s nevyhnutným vybavením, slúžiacim k zlepšeniu diagnostiky, liečby a kvality života onkologických pacientov 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71132" y="3861048"/>
            <a:ext cx="3273425" cy="22660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280242" y="3506118"/>
            <a:ext cx="2209800" cy="29758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56042" y="3957928"/>
            <a:ext cx="3047806" cy="21393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9" name="Obrázok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484313"/>
            <a:ext cx="2451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1979613" y="3141663"/>
            <a:ext cx="48958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DEŇ NARCISOV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Obrázo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3" y="92075"/>
            <a:ext cx="1033462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Zástupný symbol obsahu 2"/>
          <p:cNvSpPr txBox="1">
            <a:spLocks/>
          </p:cNvSpPr>
          <p:nvPr/>
        </p:nvSpPr>
        <p:spPr bwMode="auto">
          <a:xfrm>
            <a:off x="539750" y="4077072"/>
            <a:ext cx="8280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" pitchFamily="2" charset="2"/>
              <a:buChar char="v"/>
            </a:pPr>
            <a:r>
              <a:rPr lang="sk-SK" sz="1400" dirty="0">
                <a:solidFill>
                  <a:srgbClr val="404040"/>
                </a:solidFill>
              </a:rPr>
              <a:t> celoslovenská verejná finančná zbierka realizovaná s povolením MV SR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" pitchFamily="2" charset="2"/>
              <a:buChar char="v"/>
            </a:pPr>
            <a:r>
              <a:rPr lang="sk-SK" sz="1400" b="1" dirty="0">
                <a:solidFill>
                  <a:srgbClr val="404040"/>
                </a:solidFill>
              </a:rPr>
              <a:t> jeden z 2 hlavných zdrojov príjmu LPR (+ 2%)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" pitchFamily="2" charset="2"/>
              <a:buChar char="v"/>
            </a:pPr>
            <a:r>
              <a:rPr lang="sk-SK" sz="1400" dirty="0">
                <a:solidFill>
                  <a:srgbClr val="404040"/>
                </a:solidFill>
              </a:rPr>
              <a:t> realizuje sa v uliciach miest a obcí celého Slovenska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" pitchFamily="2" charset="2"/>
              <a:buChar char="v"/>
            </a:pPr>
            <a:r>
              <a:rPr lang="sk-SK" sz="1400" dirty="0">
                <a:solidFill>
                  <a:srgbClr val="404040"/>
                </a:solidFill>
              </a:rPr>
              <a:t> rozdávanie umelých pripínacích kvietkov narcisu za dobrovoľný finančný príspevok  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 2" pitchFamily="18" charset="2"/>
              <a:buNone/>
            </a:pPr>
            <a:r>
              <a:rPr lang="sk-SK" sz="1400" dirty="0">
                <a:solidFill>
                  <a:srgbClr val="404040"/>
                </a:solidFill>
              </a:rPr>
              <a:t>    v ľubovoľnej výške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" pitchFamily="2" charset="2"/>
              <a:buChar char="v"/>
            </a:pPr>
            <a:r>
              <a:rPr lang="sk-SK" sz="1400" dirty="0">
                <a:solidFill>
                  <a:srgbClr val="404040"/>
                </a:solidFill>
              </a:rPr>
              <a:t> realizovaná </a:t>
            </a:r>
            <a:r>
              <a:rPr lang="sk-SK" sz="1400" dirty="0" smtClean="0">
                <a:solidFill>
                  <a:srgbClr val="404040"/>
                </a:solidFill>
              </a:rPr>
              <a:t>cca </a:t>
            </a:r>
            <a:r>
              <a:rPr lang="sk-SK" sz="1400" b="1" dirty="0" smtClean="0">
                <a:solidFill>
                  <a:srgbClr val="404040"/>
                </a:solidFill>
              </a:rPr>
              <a:t>16 </a:t>
            </a:r>
            <a:r>
              <a:rPr lang="sk-SK" sz="1400" b="1" dirty="0">
                <a:solidFill>
                  <a:srgbClr val="404040"/>
                </a:solidFill>
              </a:rPr>
              <a:t>000 dobrovoľníkmi</a:t>
            </a:r>
            <a:r>
              <a:rPr lang="sk-SK" sz="1400" dirty="0">
                <a:solidFill>
                  <a:srgbClr val="404040"/>
                </a:solidFill>
              </a:rPr>
              <a:t>, ktorých zastrešuje takmer </a:t>
            </a:r>
            <a:r>
              <a:rPr lang="sk-SK" sz="1400" b="1" dirty="0">
                <a:solidFill>
                  <a:srgbClr val="404040"/>
                </a:solidFill>
              </a:rPr>
              <a:t>700 zmluvných </a:t>
            </a:r>
          </a:p>
          <a:p>
            <a:pPr defTabSz="457200">
              <a:spcBef>
                <a:spcPct val="20000"/>
              </a:spcBef>
              <a:buClr>
                <a:srgbClr val="404040"/>
              </a:buClr>
              <a:buFont typeface="Wingdings 2" pitchFamily="18" charset="2"/>
              <a:buNone/>
            </a:pPr>
            <a:r>
              <a:rPr lang="sk-SK" sz="1400" b="1" dirty="0">
                <a:solidFill>
                  <a:srgbClr val="404040"/>
                </a:solidFill>
              </a:rPr>
              <a:t>    spoluorganizátorov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80887"/>
            <a:ext cx="2577242" cy="17181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36" y="310680"/>
            <a:ext cx="2648672" cy="17657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2" y="1380887"/>
            <a:ext cx="2592288" cy="1728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13053"/>
            <a:ext cx="2682552" cy="178836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o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484313"/>
            <a:ext cx="2451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1979613" y="3068638"/>
            <a:ext cx="48958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CENTRÁ POMOCI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LIGY PROTI RAKOVINE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TC102455596[[fn=Jar]]</Template>
  <TotalTime>805</TotalTime>
  <Words>947</Words>
  <Application>Microsoft Office PowerPoint</Application>
  <PresentationFormat>Prezentácia na obrazovke (4:3)</PresentationFormat>
  <Paragraphs>139</Paragraphs>
  <Slides>33</Slides>
  <Notes>8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Spring</vt:lpstr>
      <vt:lpstr>Snímka 1</vt:lpstr>
      <vt:lpstr>Kto sme?</vt:lpstr>
      <vt:lpstr>3 hlavné OBLASTI pôsobenia</vt:lpstr>
      <vt:lpstr>1. Psychosociálna starostlivosť  o pacientov a ich rodiny   </vt:lpstr>
      <vt:lpstr>2. Výchova, informovanosť, prevencia</vt:lpstr>
      <vt:lpstr>3. Podpora výskumných  a klinických projektov </vt:lpstr>
      <vt:lpstr>Snímka 7</vt:lpstr>
      <vt:lpstr>Snímka 8</vt:lpstr>
      <vt:lpstr>Snímka 9</vt:lpstr>
      <vt:lpstr>Snímka 10</vt:lpstr>
      <vt:lpstr>V Centre pomoci môžu nájsť onkologickí pacienti nasledujúce programy:</vt:lpstr>
      <vt:lpstr>Širokej verejnosti a onkologickým pacientom ponúkame  v Centrách pomoci aj tieto služby:</vt:lpstr>
      <vt:lpstr>Snímka 13</vt:lpstr>
      <vt:lpstr>Snímka 14</vt:lpstr>
      <vt:lpstr>Snímka 15</vt:lpstr>
      <vt:lpstr>Snímka 16</vt:lpstr>
      <vt:lpstr>Centrum pomoci LPR v Košiciach</vt:lpstr>
      <vt:lpstr>Snímka 18</vt:lpstr>
      <vt:lpstr>Snímka 19</vt:lpstr>
      <vt:lpstr>Snímka 20</vt:lpstr>
      <vt:lpstr>Odborné prednášky </vt:lpstr>
      <vt:lpstr>Kreatívne kurzy –   ukážky prác</vt:lpstr>
      <vt:lpstr>Kreatívne kurzy –   ukážky prác</vt:lpstr>
      <vt:lpstr>Kreatívne kurzy –   ukážky prác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Ubytovacie zariadenia pre rodičov detských onkologických pacientov</vt:lpstr>
      <vt:lpstr>Snímka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POMOCI  LIGY PROTI RAKOVINE KOŠICE</dc:title>
  <dc:creator>lpr</dc:creator>
  <cp:lastModifiedBy>prestigio</cp:lastModifiedBy>
  <cp:revision>63</cp:revision>
  <dcterms:created xsi:type="dcterms:W3CDTF">2013-04-03T07:41:03Z</dcterms:created>
  <dcterms:modified xsi:type="dcterms:W3CDTF">2018-10-31T08:35:50Z</dcterms:modified>
</cp:coreProperties>
</file>